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37" r:id="rId2"/>
    <p:sldId id="338" r:id="rId3"/>
    <p:sldId id="339" r:id="rId4"/>
    <p:sldId id="340" r:id="rId5"/>
    <p:sldId id="341" r:id="rId6"/>
    <p:sldId id="342" r:id="rId7"/>
    <p:sldId id="343" r:id="rId8"/>
    <p:sldId id="344" r:id="rId9"/>
    <p:sldId id="345" r:id="rId10"/>
    <p:sldId id="346" r:id="rId11"/>
    <p:sldId id="347" r:id="rId12"/>
    <p:sldId id="348" r:id="rId13"/>
    <p:sldId id="349" r:id="rId14"/>
    <p:sldId id="350" r:id="rId15"/>
    <p:sldId id="351" r:id="rId16"/>
    <p:sldId id="352" r:id="rId17"/>
    <p:sldId id="355" r:id="rId18"/>
    <p:sldId id="325" r:id="rId19"/>
    <p:sldId id="356" r:id="rId20"/>
    <p:sldId id="357" r:id="rId21"/>
    <p:sldId id="358" r:id="rId22"/>
    <p:sldId id="334" r:id="rId23"/>
    <p:sldId id="326" r:id="rId24"/>
    <p:sldId id="260" r:id="rId25"/>
    <p:sldId id="276" r:id="rId26"/>
    <p:sldId id="277" r:id="rId27"/>
    <p:sldId id="279" r:id="rId28"/>
    <p:sldId id="291" r:id="rId29"/>
    <p:sldId id="292" r:id="rId30"/>
    <p:sldId id="288" r:id="rId31"/>
    <p:sldId id="289" r:id="rId32"/>
    <p:sldId id="353" r:id="rId33"/>
    <p:sldId id="354" r:id="rId34"/>
    <p:sldId id="313" r:id="rId35"/>
    <p:sldId id="333" r:id="rId36"/>
    <p:sldId id="318" r:id="rId37"/>
    <p:sldId id="330" r:id="rId38"/>
    <p:sldId id="332" r:id="rId39"/>
    <p:sldId id="321" r:id="rId40"/>
    <p:sldId id="272" r:id="rId41"/>
    <p:sldId id="329" r:id="rId42"/>
    <p:sldId id="336" r:id="rId43"/>
  </p:sldIdLst>
  <p:sldSz cx="12433300" cy="698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1pPr>
    <a:lvl2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2pPr>
    <a:lvl3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3pPr>
    <a:lvl4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4pPr>
    <a:lvl5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5pPr>
    <a:lvl6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6pPr>
    <a:lvl7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7pPr>
    <a:lvl8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8pPr>
    <a:lvl9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chemeClr val="accent5"/>
        </a:fontRef>
        <a:schemeClr val="accent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5F0"/>
          </a:solidFill>
        </a:fill>
      </a:tcStyle>
    </a:wholeTbl>
    <a:band2H>
      <a:tcTxStyle/>
      <a:tcStyle>
        <a:tcBdr/>
        <a:fill>
          <a:solidFill>
            <a:srgbClr val="E6EBF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chemeClr val="accent5"/>
        </a:fontRef>
        <a:schemeClr val="accent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2CDED"/>
          </a:solidFill>
        </a:fill>
      </a:tcStyle>
    </a:wholeTbl>
    <a:band2H>
      <a:tcTxStyle/>
      <a:tcStyle>
        <a:tcBdr/>
        <a:fill>
          <a:solidFill>
            <a:srgbClr val="EAE7F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chemeClr val="accent5"/>
        </a:fontRef>
        <a:schemeClr val="accent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6CA"/>
          </a:solidFill>
        </a:fill>
      </a:tcStyle>
    </a:wholeTbl>
    <a:band2H>
      <a:tcTxStyle/>
      <a:tcStyle>
        <a:tcBdr/>
        <a:fill>
          <a:solidFill>
            <a:srgbClr val="FFF3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chemeClr val="accent5"/>
        </a:fontRef>
        <a:schemeClr val="accent5"/>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chemeClr val="accent5"/>
        </a:fontRef>
        <a:schemeClr val="accent5"/>
      </a:tcTxStyle>
      <a:tcStyle>
        <a:tcBdr>
          <a:left>
            <a:ln w="12700" cap="flat">
              <a:noFill/>
              <a:miter lim="400000"/>
            </a:ln>
          </a:left>
          <a:right>
            <a:ln w="12700" cap="flat">
              <a:noFill/>
              <a:miter lim="400000"/>
            </a:ln>
          </a:right>
          <a:top>
            <a:ln w="50800" cap="flat">
              <a:solidFill>
                <a:schemeClr val="accent5"/>
              </a:solidFill>
              <a:prstDash val="solid"/>
              <a:round/>
            </a:ln>
          </a:top>
          <a:bottom>
            <a:ln w="25400" cap="flat">
              <a:solidFill>
                <a:schemeClr val="accent5"/>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chemeClr val="accent5"/>
              </a:solidFill>
              <a:prstDash val="solid"/>
              <a:round/>
            </a:ln>
          </a:top>
          <a:bottom>
            <a:ln w="25400" cap="flat">
              <a:solidFill>
                <a:schemeClr val="accent5"/>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chemeClr val="accent5"/>
        </a:fontRef>
        <a:schemeClr val="accent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5"/>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5"/>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5"/>
          </a:solidFill>
        </a:fill>
      </a:tcStyle>
    </a:firstRow>
  </a:tblStyle>
  <a:tblStyle styleId="{2708684C-4D16-4618-839F-0558EEFCDFE6}" styleName="">
    <a:tblBg/>
    <a:wholeTbl>
      <a:tcTxStyle b="off" i="off">
        <a:fontRef idx="minor">
          <a:schemeClr val="accent5"/>
        </a:fontRef>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5">
              <a:alpha val="20000"/>
            </a:schemeClr>
          </a:solidFill>
        </a:fill>
      </a:tcStyle>
    </a:wholeTbl>
    <a:band2H>
      <a:tcTxStyle/>
      <a:tcStyle>
        <a:tcBdr/>
        <a:fill>
          <a:solidFill>
            <a:srgbClr val="FFFFFF"/>
          </a:solidFill>
        </a:fill>
      </a:tcStyle>
    </a:band2H>
    <a:firstCol>
      <a:tcTxStyle b="on" i="off">
        <a:fontRef idx="minor">
          <a:schemeClr val="accent5"/>
        </a:fontRef>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5">
              <a:alpha val="20000"/>
            </a:schemeClr>
          </a:solidFill>
        </a:fill>
      </a:tcStyle>
    </a:firstCol>
    <a:lastRow>
      <a:tcTxStyle b="on" i="off">
        <a:fontRef idx="minor">
          <a:schemeClr val="accent5"/>
        </a:fontRef>
        <a:schemeClr val="accent5"/>
      </a:tcTxStyle>
      <a:tcStyle>
        <a:tcBdr>
          <a:left>
            <a:ln w="12700" cap="flat">
              <a:solidFill>
                <a:schemeClr val="accent5"/>
              </a:solidFill>
              <a:prstDash val="solid"/>
              <a:round/>
            </a:ln>
          </a:left>
          <a:right>
            <a:ln w="12700" cap="flat">
              <a:solidFill>
                <a:schemeClr val="accent5"/>
              </a:solidFill>
              <a:prstDash val="solid"/>
              <a:round/>
            </a:ln>
          </a:right>
          <a:top>
            <a:ln w="508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noFill/>
        </a:fill>
      </a:tcStyle>
    </a:lastRow>
    <a:firstRow>
      <a:tcTxStyle b="on" i="off">
        <a:fontRef idx="minor">
          <a:schemeClr val="accent5"/>
        </a:fontRef>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254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25" autoAdjust="0"/>
    <p:restoredTop sz="85531" autoAdjust="0"/>
  </p:normalViewPr>
  <p:slideViewPr>
    <p:cSldViewPr snapToGrid="0">
      <p:cViewPr varScale="1">
        <p:scale>
          <a:sx n="51" d="100"/>
          <a:sy n="51" d="100"/>
        </p:scale>
        <p:origin x="85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xfrm>
            <a:off x="1143000" y="685800"/>
            <a:ext cx="4572000" cy="3429000"/>
          </a:xfrm>
          <a:prstGeom prst="rect">
            <a:avLst/>
          </a:prstGeom>
        </p:spPr>
        <p:txBody>
          <a:bodyPr/>
          <a:lstStyle/>
          <a:p>
            <a:endParaRPr/>
          </a:p>
        </p:txBody>
      </p:sp>
      <p:sp>
        <p:nvSpPr>
          <p:cNvPr id="213" name="Shape 21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xfrm>
            <a:off x="377825" y="685800"/>
            <a:ext cx="6102350" cy="3429000"/>
          </a:xfrm>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pPr defTabSz="932742">
              <a:lnSpc>
                <a:spcPct val="90000"/>
              </a:lnSpc>
              <a:spcBef>
                <a:spcPts val="300"/>
              </a:spcBef>
              <a:defRPr>
                <a:latin typeface="Segoe UI Light"/>
                <a:ea typeface="Segoe UI Light"/>
                <a:cs typeface="Segoe UI Light"/>
                <a:sym typeface="Segoe UI Light"/>
              </a:defRPr>
            </a:pPr>
            <a:endParaRPr dirty="0"/>
          </a:p>
        </p:txBody>
      </p:sp>
    </p:spTree>
    <p:extLst>
      <p:ext uri="{BB962C8B-B14F-4D97-AF65-F5344CB8AC3E}">
        <p14:creationId xmlns:p14="http://schemas.microsoft.com/office/powerpoint/2010/main" val="4112299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dirty="0"/>
              <a:t>2016 changed everything</a:t>
            </a:r>
          </a:p>
        </p:txBody>
      </p:sp>
      <p:sp>
        <p:nvSpPr>
          <p:cNvPr id="4" name="Slide Number Placeholder 3"/>
          <p:cNvSpPr>
            <a:spLocks noGrp="1"/>
          </p:cNvSpPr>
          <p:nvPr>
            <p:ph type="sldNum" sz="quarter" idx="10"/>
          </p:nvPr>
        </p:nvSpPr>
        <p:spPr/>
        <p:txBody>
          <a:bodyPr/>
          <a:lstStyle/>
          <a:p>
            <a:fld id="{838861C2-08E6-449A-BCC4-250113815BB1}" type="slidenum">
              <a:rPr lang="en-US" smtClean="0"/>
              <a:t>12</a:t>
            </a:fld>
            <a:endParaRPr lang="en-US"/>
          </a:p>
        </p:txBody>
      </p:sp>
    </p:spTree>
    <p:extLst>
      <p:ext uri="{BB962C8B-B14F-4D97-AF65-F5344CB8AC3E}">
        <p14:creationId xmlns:p14="http://schemas.microsoft.com/office/powerpoint/2010/main" val="1622095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13</a:t>
            </a:fld>
            <a:endParaRPr lang="en-US"/>
          </a:p>
        </p:txBody>
      </p:sp>
    </p:spTree>
    <p:extLst>
      <p:ext uri="{BB962C8B-B14F-4D97-AF65-F5344CB8AC3E}">
        <p14:creationId xmlns:p14="http://schemas.microsoft.com/office/powerpoint/2010/main" val="2393020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dirty="0"/>
              <a:t>Now</a:t>
            </a:r>
            <a:r>
              <a:rPr lang="en-US" baseline="0" dirty="0"/>
              <a:t> the SQL team actually leads in community interaction, and other platform communities are asking their own Microsoft product group to use the SQL Server team’s approach as a model </a:t>
            </a:r>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14</a:t>
            </a:fld>
            <a:endParaRPr lang="en-US"/>
          </a:p>
        </p:txBody>
      </p:sp>
    </p:spTree>
    <p:extLst>
      <p:ext uri="{BB962C8B-B14F-4D97-AF65-F5344CB8AC3E}">
        <p14:creationId xmlns:p14="http://schemas.microsoft.com/office/powerpoint/2010/main" val="3451628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dirty="0"/>
              <a:t>Microsoft also</a:t>
            </a:r>
            <a:r>
              <a:rPr lang="en-US" baseline="0" dirty="0"/>
              <a:t> became more open in communicating the issues</a:t>
            </a:r>
          </a:p>
          <a:p>
            <a:endParaRPr lang="en-US" baseline="0" dirty="0"/>
          </a:p>
          <a:p>
            <a:r>
              <a:rPr lang="en-US" baseline="0" dirty="0"/>
              <a:t>Ken explained that engineers were poached, and the SQL Tools were neglected</a:t>
            </a:r>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15</a:t>
            </a:fld>
            <a:endParaRPr lang="en-US"/>
          </a:p>
        </p:txBody>
      </p:sp>
    </p:spTree>
    <p:extLst>
      <p:ext uri="{BB962C8B-B14F-4D97-AF65-F5344CB8AC3E}">
        <p14:creationId xmlns:p14="http://schemas.microsoft.com/office/powerpoint/2010/main" val="1621527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dirty="0"/>
              <a:t>Company directive</a:t>
            </a:r>
            <a:r>
              <a:rPr lang="en-US" baseline="0" dirty="0"/>
              <a:t> on the right</a:t>
            </a:r>
          </a:p>
          <a:p>
            <a:endParaRPr lang="en-US" baseline="0" dirty="0"/>
          </a:p>
          <a:p>
            <a:r>
              <a:rPr lang="en-US" baseline="0" dirty="0"/>
              <a:t>Are being created</a:t>
            </a:r>
          </a:p>
          <a:p>
            <a:endParaRPr lang="en-US" baseline="0" dirty="0"/>
          </a:p>
          <a:p>
            <a:r>
              <a:rPr lang="en-US" baseline="0" dirty="0"/>
              <a:t>We have a total of 75 cmdlets, up from 45, and more being released regularly</a:t>
            </a:r>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16</a:t>
            </a:fld>
            <a:endParaRPr lang="en-US"/>
          </a:p>
        </p:txBody>
      </p:sp>
    </p:spTree>
    <p:extLst>
      <p:ext uri="{BB962C8B-B14F-4D97-AF65-F5344CB8AC3E}">
        <p14:creationId xmlns:p14="http://schemas.microsoft.com/office/powerpoint/2010/main" val="515832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xfrm>
            <a:off x="377825" y="685800"/>
            <a:ext cx="6102350" cy="3429000"/>
          </a:xfrm>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pPr defTabSz="932742">
              <a:lnSpc>
                <a:spcPct val="90000"/>
              </a:lnSpc>
              <a:spcBef>
                <a:spcPts val="300"/>
              </a:spcBef>
              <a:defRPr>
                <a:latin typeface="Segoe UI Light"/>
                <a:ea typeface="Segoe UI Light"/>
                <a:cs typeface="Segoe UI Light"/>
                <a:sym typeface="Segoe UI Light"/>
              </a:defRPr>
            </a:pPr>
            <a:endParaRPr dirty="0"/>
          </a:p>
        </p:txBody>
      </p:sp>
    </p:spTree>
    <p:extLst>
      <p:ext uri="{BB962C8B-B14F-4D97-AF65-F5344CB8AC3E}">
        <p14:creationId xmlns:p14="http://schemas.microsoft.com/office/powerpoint/2010/main" val="1989778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77825" y="685800"/>
            <a:ext cx="610235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pPr defTabSz="932742">
              <a:lnSpc>
                <a:spcPct val="90000"/>
              </a:lnSpc>
              <a:spcBef>
                <a:spcPts val="300"/>
              </a:spcBef>
              <a:defRPr>
                <a:latin typeface="Segoe UI Light"/>
                <a:ea typeface="Segoe UI Light"/>
                <a:cs typeface="Segoe UI Light"/>
                <a:sym typeface="Segoe UI Light"/>
              </a:defRPr>
            </a:pPr>
            <a:endParaRPr dirty="0"/>
          </a:p>
        </p:txBody>
      </p:sp>
    </p:spTree>
    <p:extLst>
      <p:ext uri="{BB962C8B-B14F-4D97-AF65-F5344CB8AC3E}">
        <p14:creationId xmlns:p14="http://schemas.microsoft.com/office/powerpoint/2010/main" val="169023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xfrm>
            <a:off x="377825" y="685800"/>
            <a:ext cx="6102350" cy="3429000"/>
          </a:xfrm>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pPr defTabSz="932742">
              <a:lnSpc>
                <a:spcPct val="90000"/>
              </a:lnSpc>
              <a:spcBef>
                <a:spcPts val="300"/>
              </a:spcBef>
              <a:defRPr>
                <a:latin typeface="Segoe UI Light"/>
                <a:ea typeface="Segoe UI Light"/>
                <a:cs typeface="Segoe UI Light"/>
                <a:sym typeface="Segoe UI Light"/>
              </a:defRPr>
            </a:pPr>
            <a:endParaRPr dirty="0"/>
          </a:p>
        </p:txBody>
      </p:sp>
    </p:spTree>
    <p:extLst>
      <p:ext uri="{BB962C8B-B14F-4D97-AF65-F5344CB8AC3E}">
        <p14:creationId xmlns:p14="http://schemas.microsoft.com/office/powerpoint/2010/main" val="1694838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xfrm>
            <a:off x="377825" y="685800"/>
            <a:ext cx="6102350" cy="3429000"/>
          </a:xfrm>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pPr defTabSz="932742">
              <a:lnSpc>
                <a:spcPct val="90000"/>
              </a:lnSpc>
              <a:spcBef>
                <a:spcPts val="300"/>
              </a:spcBef>
              <a:defRPr>
                <a:latin typeface="Segoe UI Light"/>
                <a:ea typeface="Segoe UI Light"/>
                <a:cs typeface="Segoe UI Light"/>
                <a:sym typeface="Segoe UI Light"/>
              </a:defRPr>
            </a:pPr>
            <a:endParaRPr dirty="0"/>
          </a:p>
        </p:txBody>
      </p:sp>
    </p:spTree>
    <p:extLst>
      <p:ext uri="{BB962C8B-B14F-4D97-AF65-F5344CB8AC3E}">
        <p14:creationId xmlns:p14="http://schemas.microsoft.com/office/powerpoint/2010/main" val="1779112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77825" y="685800"/>
            <a:ext cx="610235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indent="0" defTabSz="914400">
              <a:lnSpc>
                <a:spcPct val="100000"/>
              </a:lnSpc>
              <a:defRPr sz="1200" b="1"/>
            </a:pPr>
            <a:r>
              <a:rPr lang="en-US" b="0" dirty="0"/>
              <a:t>Community project, initially started out as Start-</a:t>
            </a:r>
            <a:r>
              <a:rPr lang="en-US" b="0" dirty="0" err="1"/>
              <a:t>SqlMigration</a:t>
            </a:r>
            <a:r>
              <a:rPr lang="en-US" b="0" dirty="0"/>
              <a:t> but has grown into a DBA’s best friend. </a:t>
            </a:r>
            <a:r>
              <a:rPr lang="en-US" b="0" dirty="0" err="1"/>
              <a:t>dbatools</a:t>
            </a:r>
            <a:r>
              <a:rPr lang="en-US" b="0" dirty="0"/>
              <a:t> currently sports 79</a:t>
            </a:r>
            <a:r>
              <a:rPr lang="en-US" b="0" baseline="0" dirty="0"/>
              <a:t> commands.</a:t>
            </a:r>
          </a:p>
          <a:p>
            <a:pPr lvl="1" indent="0" defTabSz="914400">
              <a:lnSpc>
                <a:spcPct val="100000"/>
              </a:lnSpc>
              <a:defRPr sz="1200" b="1"/>
            </a:pPr>
            <a:endParaRPr lang="en-US" b="0" baseline="0" dirty="0"/>
          </a:p>
          <a:p>
            <a:pPr lvl="1" indent="0" defTabSz="914400">
              <a:lnSpc>
                <a:spcPct val="100000"/>
              </a:lnSpc>
              <a:defRPr sz="1200" b="1"/>
            </a:pPr>
            <a:r>
              <a:rPr lang="en-US" b="0" baseline="0" dirty="0"/>
              <a:t>How many of you have heard of </a:t>
            </a:r>
            <a:r>
              <a:rPr lang="en-US" b="0" baseline="0" dirty="0" err="1"/>
              <a:t>dbatools</a:t>
            </a:r>
            <a:r>
              <a:rPr lang="en-US" b="0" baseline="0" dirty="0"/>
              <a:t>? How many of you have used it? How many knew it was born in Belgium? :D</a:t>
            </a:r>
            <a:endParaRPr b="0" dirty="0"/>
          </a:p>
        </p:txBody>
      </p:sp>
    </p:spTree>
    <p:extLst>
      <p:ext uri="{BB962C8B-B14F-4D97-AF65-F5344CB8AC3E}">
        <p14:creationId xmlns:p14="http://schemas.microsoft.com/office/powerpoint/2010/main" val="2631337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1264006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77825" y="685800"/>
            <a:ext cx="610235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pPr defTabSz="932742">
              <a:lnSpc>
                <a:spcPct val="90000"/>
              </a:lnSpc>
              <a:spcBef>
                <a:spcPts val="300"/>
              </a:spcBef>
              <a:defRPr>
                <a:latin typeface="Segoe UI Light"/>
                <a:ea typeface="Segoe UI Light"/>
                <a:cs typeface="Segoe UI Light"/>
                <a:sym typeface="Segoe UI Light"/>
              </a:defRPr>
            </a:pPr>
            <a:endParaRPr dirty="0"/>
          </a:p>
        </p:txBody>
      </p:sp>
    </p:spTree>
    <p:extLst>
      <p:ext uri="{BB962C8B-B14F-4D97-AF65-F5344CB8AC3E}">
        <p14:creationId xmlns:p14="http://schemas.microsoft.com/office/powerpoint/2010/main" val="1680326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8585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77825" y="685800"/>
            <a:ext cx="610235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indent="0" defTabSz="914400">
              <a:lnSpc>
                <a:spcPct val="100000"/>
              </a:lnSpc>
              <a:defRPr sz="1200" b="1"/>
            </a:pPr>
            <a:r>
              <a:rPr lang="en-US" b="0" dirty="0"/>
              <a:t>Community project, initially started out as Start-</a:t>
            </a:r>
            <a:r>
              <a:rPr lang="en-US" b="0" dirty="0" err="1"/>
              <a:t>SqlMigration</a:t>
            </a:r>
            <a:r>
              <a:rPr lang="en-US" b="0" dirty="0"/>
              <a:t> but has grown into a DBA’s best friend. </a:t>
            </a:r>
            <a:r>
              <a:rPr lang="en-US" b="0" dirty="0" err="1"/>
              <a:t>dbatools</a:t>
            </a:r>
            <a:r>
              <a:rPr lang="en-US" b="0" dirty="0"/>
              <a:t> currently sports 100 </a:t>
            </a:r>
            <a:r>
              <a:rPr lang="en-US" b="0" baseline="0" dirty="0"/>
              <a:t>commands.</a:t>
            </a:r>
          </a:p>
          <a:p>
            <a:pPr lvl="1" indent="0" defTabSz="914400">
              <a:lnSpc>
                <a:spcPct val="100000"/>
              </a:lnSpc>
              <a:defRPr sz="1200" b="1"/>
            </a:pPr>
            <a:endParaRPr lang="en-US" b="0" baseline="0" dirty="0"/>
          </a:p>
          <a:p>
            <a:pPr lvl="1" indent="0" defTabSz="914400">
              <a:lnSpc>
                <a:spcPct val="100000"/>
              </a:lnSpc>
              <a:defRPr sz="1200" b="1"/>
            </a:pPr>
            <a:r>
              <a:rPr lang="en-US" b="0" baseline="0" dirty="0"/>
              <a:t>How many of you have heard of </a:t>
            </a:r>
            <a:r>
              <a:rPr lang="en-US" b="0" baseline="0" dirty="0" err="1"/>
              <a:t>dbatools</a:t>
            </a:r>
            <a:r>
              <a:rPr lang="en-US" b="0" baseline="0" dirty="0"/>
              <a:t>? How many of you have used it? </a:t>
            </a:r>
            <a:endParaRPr b="0" dirty="0"/>
          </a:p>
        </p:txBody>
      </p:sp>
    </p:spTree>
    <p:extLst>
      <p:ext uri="{BB962C8B-B14F-4D97-AF65-F5344CB8AC3E}">
        <p14:creationId xmlns:p14="http://schemas.microsoft.com/office/powerpoint/2010/main" val="467279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77825" y="685800"/>
            <a:ext cx="610235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indent="0" defTabSz="914400">
              <a:lnSpc>
                <a:spcPct val="100000"/>
              </a:lnSpc>
              <a:defRPr sz="1200" b="1"/>
            </a:pPr>
            <a:r>
              <a:rPr lang="en-US" b="0" dirty="0"/>
              <a:t>Started as a migration tool, so I</a:t>
            </a:r>
            <a:r>
              <a:rPr lang="en-US" b="0" baseline="0" dirty="0"/>
              <a:t> strived to support older environments</a:t>
            </a:r>
          </a:p>
          <a:p>
            <a:pPr lvl="1" indent="0" defTabSz="914400">
              <a:lnSpc>
                <a:spcPct val="100000"/>
              </a:lnSpc>
              <a:defRPr sz="1200" b="1"/>
            </a:pPr>
            <a:r>
              <a:rPr lang="en-US" b="0" baseline="0" dirty="0"/>
              <a:t>No reliance on SQLPS, because we’ve got a history ;)</a:t>
            </a:r>
            <a:endParaRPr b="0" dirty="0"/>
          </a:p>
        </p:txBody>
      </p:sp>
    </p:spTree>
    <p:extLst>
      <p:ext uri="{BB962C8B-B14F-4D97-AF65-F5344CB8AC3E}">
        <p14:creationId xmlns:p14="http://schemas.microsoft.com/office/powerpoint/2010/main" val="3689729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77825" y="685800"/>
            <a:ext cx="610235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indent="0" defTabSz="914400">
              <a:lnSpc>
                <a:spcPct val="100000"/>
              </a:lnSpc>
              <a:defRPr sz="1200" b="1"/>
            </a:pPr>
            <a:r>
              <a:rPr lang="en-US" b="0" dirty="0"/>
              <a:t>Gallery requires</a:t>
            </a:r>
            <a:r>
              <a:rPr lang="en-US" b="0" baseline="0" dirty="0"/>
              <a:t> admin access and is built into PowerShell v5. Other versions also support it with a bit of configuration.</a:t>
            </a:r>
          </a:p>
          <a:p>
            <a:pPr lvl="1" indent="0" defTabSz="914400">
              <a:lnSpc>
                <a:spcPct val="100000"/>
              </a:lnSpc>
              <a:defRPr sz="1200" b="1"/>
            </a:pPr>
            <a:endParaRPr lang="en-US" b="0" dirty="0"/>
          </a:p>
          <a:p>
            <a:pPr lvl="1" indent="0" defTabSz="914400">
              <a:lnSpc>
                <a:spcPct val="100000"/>
              </a:lnSpc>
              <a:defRPr sz="1200" b="1"/>
            </a:pPr>
            <a:r>
              <a:rPr lang="en-US" b="0" dirty="0"/>
              <a:t>Download</a:t>
            </a:r>
          </a:p>
          <a:p>
            <a:pPr lvl="1" indent="0" defTabSz="914400">
              <a:lnSpc>
                <a:spcPct val="100000"/>
              </a:lnSpc>
              <a:defRPr sz="1200" b="1"/>
            </a:pPr>
            <a:r>
              <a:rPr lang="en-US" b="0" dirty="0"/>
              <a:t>Unzip</a:t>
            </a:r>
          </a:p>
          <a:p>
            <a:pPr lvl="1" indent="0" defTabSz="914400">
              <a:lnSpc>
                <a:spcPct val="100000"/>
              </a:lnSpc>
              <a:defRPr sz="1200" b="1"/>
            </a:pPr>
            <a:r>
              <a:rPr lang="en-US" b="0" dirty="0"/>
              <a:t>Import-Module</a:t>
            </a:r>
            <a:endParaRPr b="0" dirty="0"/>
          </a:p>
        </p:txBody>
      </p:sp>
    </p:spTree>
    <p:extLst>
      <p:ext uri="{BB962C8B-B14F-4D97-AF65-F5344CB8AC3E}">
        <p14:creationId xmlns:p14="http://schemas.microsoft.com/office/powerpoint/2010/main" val="859933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77825" y="685800"/>
            <a:ext cx="610235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indent="0" defTabSz="914400">
              <a:lnSpc>
                <a:spcPct val="100000"/>
              </a:lnSpc>
              <a:defRPr sz="1200" b="1"/>
            </a:pPr>
            <a:endParaRPr b="0" dirty="0"/>
          </a:p>
        </p:txBody>
      </p:sp>
    </p:spTree>
    <p:extLst>
      <p:ext uri="{BB962C8B-B14F-4D97-AF65-F5344CB8AC3E}">
        <p14:creationId xmlns:p14="http://schemas.microsoft.com/office/powerpoint/2010/main" val="3036799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6175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3510460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xfrm>
            <a:off x="377825" y="685800"/>
            <a:ext cx="6102350" cy="3429000"/>
          </a:xfrm>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endParaRPr sz="1800" dirty="0"/>
          </a:p>
        </p:txBody>
      </p:sp>
    </p:spTree>
    <p:extLst>
      <p:ext uri="{BB962C8B-B14F-4D97-AF65-F5344CB8AC3E}">
        <p14:creationId xmlns:p14="http://schemas.microsoft.com/office/powerpoint/2010/main" val="1453743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5814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sz="2200" b="0" i="0" dirty="0">
              <a:effectLst/>
              <a:latin typeface="+mn-lt"/>
              <a:ea typeface="+mn-ea"/>
              <a:cs typeface="+mn-cs"/>
              <a:sym typeface="Helvetica Neue"/>
            </a:endParaRPr>
          </a:p>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6711631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xfrm>
            <a:off x="377825" y="685800"/>
            <a:ext cx="6102350" cy="3429000"/>
          </a:xfrm>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endParaRPr sz="1800" dirty="0"/>
          </a:p>
        </p:txBody>
      </p:sp>
    </p:spTree>
    <p:extLst>
      <p:ext uri="{BB962C8B-B14F-4D97-AF65-F5344CB8AC3E}">
        <p14:creationId xmlns:p14="http://schemas.microsoft.com/office/powerpoint/2010/main" val="955608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xfrm>
            <a:off x="377825" y="685800"/>
            <a:ext cx="6102350" cy="3429000"/>
          </a:xfrm>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endParaRPr sz="1800" dirty="0"/>
          </a:p>
        </p:txBody>
      </p:sp>
    </p:spTree>
    <p:extLst>
      <p:ext uri="{BB962C8B-B14F-4D97-AF65-F5344CB8AC3E}">
        <p14:creationId xmlns:p14="http://schemas.microsoft.com/office/powerpoint/2010/main" val="294387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xfrm>
            <a:off x="377825" y="685800"/>
            <a:ext cx="6102350" cy="3429000"/>
          </a:xfrm>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endParaRPr sz="1800" dirty="0"/>
          </a:p>
        </p:txBody>
      </p:sp>
    </p:spTree>
    <p:extLst>
      <p:ext uri="{BB962C8B-B14F-4D97-AF65-F5344CB8AC3E}">
        <p14:creationId xmlns:p14="http://schemas.microsoft.com/office/powerpoint/2010/main" val="766803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xfrm>
            <a:off x="377825" y="685800"/>
            <a:ext cx="6102350" cy="3429000"/>
          </a:xfrm>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r>
              <a:rPr lang="en-US" sz="1800" dirty="0"/>
              <a:t>Cut</a:t>
            </a:r>
            <a:r>
              <a:rPr lang="en-US" sz="1800" baseline="0" dirty="0"/>
              <a:t> it out.</a:t>
            </a:r>
            <a:endParaRPr sz="1800" dirty="0"/>
          </a:p>
        </p:txBody>
      </p:sp>
    </p:spTree>
    <p:extLst>
      <p:ext uri="{BB962C8B-B14F-4D97-AF65-F5344CB8AC3E}">
        <p14:creationId xmlns:p14="http://schemas.microsoft.com/office/powerpoint/2010/main" val="3634349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xfrm>
            <a:off x="377825" y="685800"/>
            <a:ext cx="6102350" cy="3429000"/>
          </a:xfrm>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endParaRPr sz="1800" dirty="0"/>
          </a:p>
        </p:txBody>
      </p:sp>
    </p:spTree>
    <p:extLst>
      <p:ext uri="{BB962C8B-B14F-4D97-AF65-F5344CB8AC3E}">
        <p14:creationId xmlns:p14="http://schemas.microsoft.com/office/powerpoint/2010/main" val="4822099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xfrm>
            <a:off x="377825" y="685800"/>
            <a:ext cx="6102350" cy="3429000"/>
          </a:xfrm>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endParaRPr sz="1800" dirty="0"/>
          </a:p>
        </p:txBody>
      </p:sp>
    </p:spTree>
    <p:extLst>
      <p:ext uri="{BB962C8B-B14F-4D97-AF65-F5344CB8AC3E}">
        <p14:creationId xmlns:p14="http://schemas.microsoft.com/office/powerpoint/2010/main" val="1994969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2625" y="1143000"/>
            <a:ext cx="5492750" cy="3086100"/>
          </a:xfrm>
        </p:spPr>
      </p:sp>
      <p:sp>
        <p:nvSpPr>
          <p:cNvPr id="3" name="Notes Placeholder 2"/>
          <p:cNvSpPr>
            <a:spLocks noGrp="1"/>
          </p:cNvSpPr>
          <p:nvPr>
            <p:ph type="body" idx="1"/>
          </p:nvPr>
        </p:nvSpPr>
        <p:spPr/>
        <p:txBody>
          <a:bodyPr/>
          <a:lstStyle/>
          <a:p>
            <a:r>
              <a:rPr lang="en-US" baseline="0" dirty="0"/>
              <a:t>If you think, that a SQL Saturday is a nice possibility to learn from and network with fellow SQL Server enthusiasts FOR FREE,</a:t>
            </a:r>
          </a:p>
          <a:p>
            <a:r>
              <a:rPr lang="en-US" baseline="0" dirty="0"/>
              <a:t>I just ask you one thing: Visit the sponsor booths and chat with the sponsors! </a:t>
            </a:r>
          </a:p>
          <a:p>
            <a:r>
              <a:rPr lang="en-US" baseline="0" dirty="0"/>
              <a:t>They are covering the expenses for each and every of you, with is around EUR 60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1291E280-C2F9-4C8D-9E1B-BF59890B242F}" type="slidenum">
              <a:rPr lang="de-AT" smtClean="0"/>
              <a:t>42</a:t>
            </a:fld>
            <a:endParaRPr lang="de-AT"/>
          </a:p>
        </p:txBody>
      </p:sp>
    </p:spTree>
    <p:extLst>
      <p:ext uri="{BB962C8B-B14F-4D97-AF65-F5344CB8AC3E}">
        <p14:creationId xmlns:p14="http://schemas.microsoft.com/office/powerpoint/2010/main" val="137950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r>
              <a:rPr lang="en-US" sz="2200" b="0" i="0" dirty="0">
                <a:effectLst/>
                <a:latin typeface="+mn-lt"/>
                <a:ea typeface="+mn-ea"/>
                <a:cs typeface="+mn-cs"/>
                <a:sym typeface="Helvetica Neue"/>
              </a:rPr>
              <a:t>Say Thank You to the </a:t>
            </a:r>
            <a:r>
              <a:rPr lang="en-US" sz="2200" b="0" i="0" dirty="0" err="1">
                <a:effectLst/>
                <a:latin typeface="+mn-lt"/>
                <a:ea typeface="+mn-ea"/>
                <a:cs typeface="+mn-cs"/>
                <a:sym typeface="Helvetica Neue"/>
              </a:rPr>
              <a:t>organisers</a:t>
            </a:r>
            <a:r>
              <a:rPr lang="en-US" sz="2200" b="0" i="0" dirty="0">
                <a:effectLst/>
                <a:latin typeface="+mn-lt"/>
                <a:ea typeface="+mn-ea"/>
                <a:cs typeface="+mn-cs"/>
                <a:sym typeface="Helvetica Neue"/>
              </a:rPr>
              <a:t> and the volunteers</a:t>
            </a:r>
          </a:p>
          <a:p>
            <a:endParaRPr lang="en-US" sz="2200" b="0" i="0" dirty="0">
              <a:effectLst/>
              <a:latin typeface="+mn-lt"/>
              <a:ea typeface="+mn-ea"/>
              <a:cs typeface="+mn-cs"/>
              <a:sym typeface="Helvetica Neue"/>
            </a:endParaRPr>
          </a:p>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1846298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44 Months</a:t>
            </a:r>
          </a:p>
          <a:p>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5</a:t>
            </a:fld>
            <a:endParaRPr lang="en-US"/>
          </a:p>
        </p:txBody>
      </p:sp>
    </p:spTree>
    <p:extLst>
      <p:ext uri="{BB962C8B-B14F-4D97-AF65-F5344CB8AC3E}">
        <p14:creationId xmlns:p14="http://schemas.microsoft.com/office/powerpoint/2010/main" val="3396534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dirty="0"/>
              <a:t>6 years into it</a:t>
            </a:r>
            <a:r>
              <a:rPr lang="en-US" baseline="0" dirty="0"/>
              <a:t> </a:t>
            </a:r>
            <a:r>
              <a:rPr lang="en-US" dirty="0"/>
              <a:t>and we’ve only got 45 commands</a:t>
            </a:r>
            <a:endParaRPr lang="en-US" sz="1200" dirty="0">
              <a:solidFill>
                <a:schemeClr val="bg1"/>
              </a:solidFill>
            </a:endParaRPr>
          </a:p>
          <a:p>
            <a:endParaRPr lang="en-US" dirty="0"/>
          </a:p>
          <a:p>
            <a:r>
              <a:rPr lang="en-US" dirty="0"/>
              <a:t>Add-</a:t>
            </a:r>
            <a:r>
              <a:rPr lang="en-US" dirty="0" err="1"/>
              <a:t>SqlFirewallRule</a:t>
            </a:r>
            <a:endParaRPr lang="en-US" dirty="0"/>
          </a:p>
          <a:p>
            <a:r>
              <a:rPr lang="en-US" dirty="0"/>
              <a:t>Get-</a:t>
            </a:r>
            <a:r>
              <a:rPr lang="en-US" dirty="0" err="1"/>
              <a:t>SqlCredential</a:t>
            </a:r>
            <a:endParaRPr lang="en-US" dirty="0"/>
          </a:p>
          <a:p>
            <a:r>
              <a:rPr lang="en-US" dirty="0"/>
              <a:t>Get-</a:t>
            </a:r>
            <a:r>
              <a:rPr lang="en-US" dirty="0" err="1"/>
              <a:t>SqlDatabase</a:t>
            </a:r>
            <a:endParaRPr lang="en-US" dirty="0"/>
          </a:p>
          <a:p>
            <a:r>
              <a:rPr lang="en-US" dirty="0"/>
              <a:t>Get-</a:t>
            </a:r>
            <a:r>
              <a:rPr lang="en-US" dirty="0" err="1"/>
              <a:t>SqlInstance</a:t>
            </a:r>
            <a:endParaRPr lang="en-US" dirty="0"/>
          </a:p>
          <a:p>
            <a:r>
              <a:rPr lang="en-US" dirty="0"/>
              <a:t>Get-</a:t>
            </a:r>
            <a:r>
              <a:rPr lang="en-US" dirty="0" err="1"/>
              <a:t>SqlSmartAdmin</a:t>
            </a:r>
            <a:endParaRPr lang="en-US" dirty="0"/>
          </a:p>
          <a:p>
            <a:r>
              <a:rPr lang="en-US" dirty="0"/>
              <a:t>Remove-</a:t>
            </a:r>
            <a:r>
              <a:rPr lang="en-US" dirty="0" err="1"/>
              <a:t>SqlFirewallRule</a:t>
            </a:r>
            <a:endParaRPr lang="en-US" dirty="0"/>
          </a:p>
          <a:p>
            <a:r>
              <a:rPr lang="en-US" dirty="0"/>
              <a:t>Set-</a:t>
            </a:r>
            <a:r>
              <a:rPr lang="en-US" dirty="0" err="1"/>
              <a:t>SqlAuthenticationMode</a:t>
            </a:r>
            <a:endParaRPr lang="en-US" dirty="0"/>
          </a:p>
          <a:p>
            <a:r>
              <a:rPr lang="en-US" dirty="0"/>
              <a:t>Set-</a:t>
            </a:r>
            <a:r>
              <a:rPr lang="en-US" dirty="0" err="1"/>
              <a:t>SqlNetworkConfiguration</a:t>
            </a:r>
            <a:endParaRPr lang="en-US" dirty="0"/>
          </a:p>
          <a:p>
            <a:r>
              <a:rPr lang="en-US" dirty="0"/>
              <a:t>Set-</a:t>
            </a:r>
            <a:r>
              <a:rPr lang="en-US" dirty="0" err="1"/>
              <a:t>SqlSmartAdmin</a:t>
            </a:r>
            <a:endParaRPr lang="en-US" dirty="0"/>
          </a:p>
          <a:p>
            <a:r>
              <a:rPr lang="en-US" dirty="0"/>
              <a:t>Start-</a:t>
            </a:r>
            <a:r>
              <a:rPr lang="en-US" dirty="0" err="1"/>
              <a:t>SqlInstance</a:t>
            </a:r>
            <a:endParaRPr lang="en-US" dirty="0"/>
          </a:p>
          <a:p>
            <a:r>
              <a:rPr lang="en-US" dirty="0"/>
              <a:t>Stop-</a:t>
            </a:r>
            <a:r>
              <a:rPr lang="en-US" dirty="0" err="1"/>
              <a:t>SqlInstance</a:t>
            </a:r>
            <a:endParaRPr lang="en-US" dirty="0"/>
          </a:p>
          <a:p>
            <a:r>
              <a:rPr lang="en-US" dirty="0"/>
              <a:t>Test-</a:t>
            </a:r>
            <a:r>
              <a:rPr lang="en-US" dirty="0" err="1"/>
              <a:t>SqlSmartAdmin</a:t>
            </a:r>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7</a:t>
            </a:fld>
            <a:endParaRPr lang="en-US"/>
          </a:p>
        </p:txBody>
      </p:sp>
    </p:spTree>
    <p:extLst>
      <p:ext uri="{BB962C8B-B14F-4D97-AF65-F5344CB8AC3E}">
        <p14:creationId xmlns:p14="http://schemas.microsoft.com/office/powerpoint/2010/main" val="1665264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dirty="0"/>
              <a:t>We</a:t>
            </a:r>
            <a:r>
              <a:rPr lang="en-US" baseline="0" dirty="0"/>
              <a:t> were still stuck at 45</a:t>
            </a:r>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9</a:t>
            </a:fld>
            <a:endParaRPr lang="en-US"/>
          </a:p>
        </p:txBody>
      </p:sp>
    </p:spTree>
    <p:extLst>
      <p:ext uri="{BB962C8B-B14F-4D97-AF65-F5344CB8AC3E}">
        <p14:creationId xmlns:p14="http://schemas.microsoft.com/office/powerpoint/2010/main" val="1710479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Responses ranged from sad to resigned to pissed.</a:t>
            </a:r>
            <a:endParaRPr lang="en-US" dirty="0"/>
          </a:p>
          <a:p>
            <a:endParaRPr lang="en-US" dirty="0"/>
          </a:p>
          <a:p>
            <a:r>
              <a:rPr lang="en-US" dirty="0"/>
              <a:t>Felt Microsoft was unresponsive. Commands were random and few. No basic commands. Bugs</a:t>
            </a:r>
            <a:r>
              <a:rPr lang="en-US" baseline="0" dirty="0"/>
              <a:t> were never/rarely fixed. </a:t>
            </a:r>
          </a:p>
          <a:p>
            <a:endParaRPr lang="en-US" baseline="0" dirty="0"/>
          </a:p>
        </p:txBody>
      </p:sp>
      <p:sp>
        <p:nvSpPr>
          <p:cNvPr id="4" name="Slide Number Placeholder 3"/>
          <p:cNvSpPr>
            <a:spLocks noGrp="1"/>
          </p:cNvSpPr>
          <p:nvPr>
            <p:ph type="sldNum" sz="quarter" idx="10"/>
          </p:nvPr>
        </p:nvSpPr>
        <p:spPr/>
        <p:txBody>
          <a:bodyPr/>
          <a:lstStyle/>
          <a:p>
            <a:fld id="{838861C2-08E6-449A-BCC4-250113815BB1}" type="slidenum">
              <a:rPr lang="en-US" smtClean="0"/>
              <a:t>10</a:t>
            </a:fld>
            <a:endParaRPr lang="en-US"/>
          </a:p>
        </p:txBody>
      </p:sp>
    </p:spTree>
    <p:extLst>
      <p:ext uri="{BB962C8B-B14F-4D97-AF65-F5344CB8AC3E}">
        <p14:creationId xmlns:p14="http://schemas.microsoft.com/office/powerpoint/2010/main" val="3112820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dirty="0"/>
              <a:t>But</a:t>
            </a:r>
            <a:r>
              <a:rPr lang="en-US" baseline="0" dirty="0"/>
              <a:t> these were still just filling in some of the gaps that were left by Microsoft that dbas and dbas and developers needed</a:t>
            </a:r>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11</a:t>
            </a:fld>
            <a:endParaRPr lang="en-US"/>
          </a:p>
        </p:txBody>
      </p:sp>
    </p:spTree>
    <p:extLst>
      <p:ext uri="{BB962C8B-B14F-4D97-AF65-F5344CB8AC3E}">
        <p14:creationId xmlns:p14="http://schemas.microsoft.com/office/powerpoint/2010/main" val="4291292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FFFFFF"/>
        </a:solidFill>
        <a:effectLst/>
      </p:bgPr>
    </p:bg>
    <p:spTree>
      <p:nvGrpSpPr>
        <p:cNvPr id="1" name=""/>
        <p:cNvGrpSpPr/>
        <p:nvPr/>
      </p:nvGrpSpPr>
      <p:grpSpPr>
        <a:xfrm>
          <a:off x="0" y="0"/>
          <a:ext cx="0" cy="0"/>
          <a:chOff x="0" y="0"/>
          <a:chExt cx="0" cy="0"/>
        </a:xfrm>
      </p:grpSpPr>
      <p:sp>
        <p:nvSpPr>
          <p:cNvPr id="11" name="Shape 11"/>
          <p:cNvSpPr>
            <a:spLocks noGrp="1"/>
          </p:cNvSpPr>
          <p:nvPr>
            <p:ph type="body" idx="1"/>
          </p:nvPr>
        </p:nvSpPr>
        <p:spPr>
          <a:xfrm>
            <a:off x="274639" y="1212850"/>
            <a:ext cx="11887201" cy="3839132"/>
          </a:xfrm>
          <a:prstGeom prst="rect">
            <a:avLst/>
          </a:prstGeom>
        </p:spPr>
        <p:txBody>
          <a:bodyPr lIns="91438" tIns="91438" rIns="91438" bIns="91438"/>
          <a:lstStyle>
            <a:lvl1pPr marL="342832" indent="-342832" defTabSz="932563">
              <a:spcBef>
                <a:spcPts val="900"/>
              </a:spcBef>
              <a:buSzPct val="90000"/>
              <a:defRPr sz="3900">
                <a:solidFill>
                  <a:schemeClr val="accent5"/>
                </a:solidFill>
                <a:latin typeface="Segoe UI Semilight"/>
                <a:ea typeface="Segoe UI Semilight"/>
                <a:cs typeface="Segoe UI Semilight"/>
                <a:sym typeface="Segoe UI Semilight"/>
              </a:defRPr>
            </a:lvl1pPr>
            <a:lvl2pPr marL="734870" indent="-392035" defTabSz="932563">
              <a:spcBef>
                <a:spcPts val="900"/>
              </a:spcBef>
              <a:buSzPct val="90000"/>
              <a:defRPr sz="3900">
                <a:solidFill>
                  <a:schemeClr val="accent5"/>
                </a:solidFill>
                <a:latin typeface="Segoe UI Semilight"/>
                <a:ea typeface="Segoe UI Semilight"/>
                <a:cs typeface="Segoe UI Semilight"/>
                <a:sym typeface="Segoe UI Semilight"/>
              </a:defRPr>
            </a:lvl2pPr>
            <a:lvl3pPr marL="1017075" indent="-445686" defTabSz="932563">
              <a:spcBef>
                <a:spcPts val="900"/>
              </a:spcBef>
              <a:buSzPct val="90000"/>
              <a:defRPr sz="3900">
                <a:solidFill>
                  <a:schemeClr val="accent5"/>
                </a:solidFill>
                <a:latin typeface="Segoe UI Semilight"/>
                <a:ea typeface="Segoe UI Semilight"/>
                <a:cs typeface="Segoe UI Semilight"/>
                <a:sym typeface="Segoe UI Semilight"/>
              </a:defRPr>
            </a:lvl3pPr>
            <a:lvl4pPr marL="1295151" indent="-495206" defTabSz="932563">
              <a:spcBef>
                <a:spcPts val="900"/>
              </a:spcBef>
              <a:buSzPct val="90000"/>
              <a:defRPr sz="3900">
                <a:solidFill>
                  <a:schemeClr val="accent5"/>
                </a:solidFill>
                <a:latin typeface="Segoe UI Semilight"/>
                <a:ea typeface="Segoe UI Semilight"/>
                <a:cs typeface="Segoe UI Semilight"/>
                <a:sym typeface="Segoe UI Semilight"/>
              </a:defRPr>
            </a:lvl4pPr>
            <a:lvl5pPr marL="1523706" indent="-495206" defTabSz="932563">
              <a:spcBef>
                <a:spcPts val="900"/>
              </a:spcBef>
              <a:buSzPct val="90000"/>
              <a:defRPr sz="3900">
                <a:solidFill>
                  <a:schemeClr val="accent5"/>
                </a:solidFill>
                <a:latin typeface="Segoe UI Semilight"/>
                <a:ea typeface="Segoe UI Semilight"/>
                <a:cs typeface="Segoe UI Semilight"/>
                <a:sym typeface="Segoe UI Semilight"/>
              </a:defRPr>
            </a:lvl5pPr>
          </a:lstStyle>
          <a:p>
            <a:r>
              <a:t>Body Level One</a:t>
            </a:r>
          </a:p>
          <a:p>
            <a:pPr lvl="1"/>
            <a:r>
              <a:t>Body Level Two</a:t>
            </a:r>
          </a:p>
          <a:p>
            <a:pPr lvl="2"/>
            <a:r>
              <a:t>Body Level Three</a:t>
            </a:r>
          </a:p>
          <a:p>
            <a:pPr lvl="3"/>
            <a:r>
              <a:t>Body Level Four</a:t>
            </a:r>
          </a:p>
          <a:p>
            <a:pPr lvl="4"/>
            <a:r>
              <a:t>Body Level Five</a:t>
            </a:r>
          </a:p>
        </p:txBody>
      </p:sp>
      <p:sp>
        <p:nvSpPr>
          <p:cNvPr id="12" name="Shape 12"/>
          <p:cNvSpPr>
            <a:spLocks noGrp="1"/>
          </p:cNvSpPr>
          <p:nvPr>
            <p:ph type="title"/>
          </p:nvPr>
        </p:nvSpPr>
        <p:spPr>
          <a:xfrm>
            <a:off x="274639" y="295275"/>
            <a:ext cx="11889565" cy="917575"/>
          </a:xfrm>
          <a:prstGeom prst="rect">
            <a:avLst/>
          </a:prstGeom>
        </p:spPr>
        <p:txBody>
          <a:bodyPr lIns="91438" tIns="91438" rIns="91438" bIns="91438" anchor="t"/>
          <a:lstStyle>
            <a:lvl1pPr defTabSz="932563">
              <a:defRPr sz="4700" spc="-102">
                <a:solidFill>
                  <a:schemeClr val="accent5"/>
                </a:solidFill>
                <a:latin typeface="Segoe UI Light"/>
                <a:ea typeface="Segoe UI Light"/>
                <a:cs typeface="Segoe UI Light"/>
                <a:sym typeface="Segoe UI Light"/>
              </a:defRPr>
            </a:lvl1pPr>
          </a:lstStyle>
          <a:p>
            <a:r>
              <a:t>Title Text</a:t>
            </a:r>
          </a:p>
        </p:txBody>
      </p:sp>
      <p:sp>
        <p:nvSpPr>
          <p:cNvPr id="13" name="Shape 13"/>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99" name="Shape 99"/>
          <p:cNvSpPr>
            <a:spLocks noGrp="1"/>
          </p:cNvSpPr>
          <p:nvPr>
            <p:ph type="title"/>
          </p:nvPr>
        </p:nvSpPr>
        <p:spPr>
          <a:prstGeom prst="rect">
            <a:avLst/>
          </a:prstGeom>
        </p:spPr>
        <p:txBody>
          <a:bodyPr/>
          <a:lstStyle/>
          <a:p>
            <a:r>
              <a:t>Title Text</a:t>
            </a:r>
          </a:p>
        </p:txBody>
      </p:sp>
      <p:sp>
        <p:nvSpPr>
          <p:cNvPr id="100" name="Shape 1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7" name="Shape 10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14" name="Shape 114"/>
          <p:cNvSpPr>
            <a:spLocks noGrp="1"/>
          </p:cNvSpPr>
          <p:nvPr>
            <p:ph type="title"/>
          </p:nvPr>
        </p:nvSpPr>
        <p:spPr>
          <a:xfrm>
            <a:off x="856408" y="465667"/>
            <a:ext cx="4010064" cy="1629834"/>
          </a:xfrm>
          <a:prstGeom prst="rect">
            <a:avLst/>
          </a:prstGeom>
        </p:spPr>
        <p:txBody>
          <a:bodyPr anchor="b"/>
          <a:lstStyle>
            <a:lvl1pPr>
              <a:defRPr sz="3200"/>
            </a:lvl1pPr>
          </a:lstStyle>
          <a:p>
            <a:r>
              <a:t>Title Text</a:t>
            </a:r>
          </a:p>
        </p:txBody>
      </p:sp>
      <p:sp>
        <p:nvSpPr>
          <p:cNvPr id="115" name="Shape 115"/>
          <p:cNvSpPr>
            <a:spLocks noGrp="1"/>
          </p:cNvSpPr>
          <p:nvPr>
            <p:ph type="body" sz="half" idx="1"/>
          </p:nvPr>
        </p:nvSpPr>
        <p:spPr>
          <a:xfrm>
            <a:off x="5285771" y="1005710"/>
            <a:ext cx="6294359" cy="4963878"/>
          </a:xfrm>
          <a:prstGeom prst="rect">
            <a:avLst/>
          </a:prstGeom>
        </p:spPr>
        <p:txBody>
          <a:bodyPr/>
          <a:lstStyle>
            <a:lvl1pPr>
              <a:defRPr sz="3200"/>
            </a:lvl1pPr>
            <a:lvl2pPr marL="731748" indent="-266090">
              <a:defRPr sz="3200"/>
            </a:lvl2pPr>
            <a:lvl3pPr marL="1241755" indent="-310438">
              <a:defRPr sz="3200"/>
            </a:lvl3pPr>
            <a:lvl4pPr marL="1769501" indent="-372526">
              <a:defRPr sz="3200"/>
            </a:lvl4pPr>
            <a:lvl5pPr marL="2235159" indent="-372526">
              <a:defRPr sz="3200"/>
            </a:lvl5pPr>
          </a:lstStyle>
          <a:p>
            <a:r>
              <a:t>Body Level One</a:t>
            </a:r>
          </a:p>
          <a:p>
            <a:pPr lvl="1"/>
            <a:r>
              <a:t>Body Level Two</a:t>
            </a:r>
          </a:p>
          <a:p>
            <a:pPr lvl="2"/>
            <a:r>
              <a:t>Body Level Three</a:t>
            </a:r>
          </a:p>
          <a:p>
            <a:pPr lvl="3"/>
            <a:r>
              <a:t>Body Level Four</a:t>
            </a:r>
          </a:p>
          <a:p>
            <a:pPr lvl="4"/>
            <a:r>
              <a:t>Body Level Five</a:t>
            </a:r>
          </a:p>
        </p:txBody>
      </p:sp>
      <p:sp>
        <p:nvSpPr>
          <p:cNvPr id="116" name="Shape 116"/>
          <p:cNvSpPr>
            <a:spLocks noGrp="1"/>
          </p:cNvSpPr>
          <p:nvPr>
            <p:ph type="body" sz="quarter" idx="13"/>
          </p:nvPr>
        </p:nvSpPr>
        <p:spPr>
          <a:xfrm>
            <a:off x="856408" y="2095500"/>
            <a:ext cx="4010064" cy="3882174"/>
          </a:xfrm>
          <a:prstGeom prst="rect">
            <a:avLst/>
          </a:prstGeom>
        </p:spPr>
        <p:txBody>
          <a:bodyPr/>
          <a:lstStyle/>
          <a:p>
            <a:pPr marL="0" indent="0">
              <a:buSzTx/>
              <a:buFontTx/>
              <a:buNone/>
              <a:defRPr sz="1600"/>
            </a:pPr>
            <a:endParaRPr/>
          </a:p>
        </p:txBody>
      </p:sp>
      <p:sp>
        <p:nvSpPr>
          <p:cNvPr id="117" name="Shape 1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24" name="Shape 124"/>
          <p:cNvSpPr>
            <a:spLocks noGrp="1"/>
          </p:cNvSpPr>
          <p:nvPr>
            <p:ph type="title"/>
          </p:nvPr>
        </p:nvSpPr>
        <p:spPr>
          <a:xfrm>
            <a:off x="856408" y="465667"/>
            <a:ext cx="4010064" cy="1629834"/>
          </a:xfrm>
          <a:prstGeom prst="rect">
            <a:avLst/>
          </a:prstGeom>
        </p:spPr>
        <p:txBody>
          <a:bodyPr anchor="b"/>
          <a:lstStyle>
            <a:lvl1pPr>
              <a:defRPr sz="3200"/>
            </a:lvl1pPr>
          </a:lstStyle>
          <a:p>
            <a:r>
              <a:t>Title Text</a:t>
            </a:r>
          </a:p>
        </p:txBody>
      </p:sp>
      <p:sp>
        <p:nvSpPr>
          <p:cNvPr id="125" name="Shape 125"/>
          <p:cNvSpPr>
            <a:spLocks noGrp="1"/>
          </p:cNvSpPr>
          <p:nvPr>
            <p:ph type="pic" sz="half" idx="13"/>
          </p:nvPr>
        </p:nvSpPr>
        <p:spPr>
          <a:xfrm>
            <a:off x="5285771" y="1005710"/>
            <a:ext cx="6294359" cy="4963878"/>
          </a:xfrm>
          <a:prstGeom prst="rect">
            <a:avLst/>
          </a:prstGeom>
        </p:spPr>
        <p:txBody>
          <a:bodyPr lIns="91439" rIns="91439">
            <a:noAutofit/>
          </a:bodyPr>
          <a:lstStyle/>
          <a:p>
            <a:endParaRPr/>
          </a:p>
        </p:txBody>
      </p:sp>
      <p:sp>
        <p:nvSpPr>
          <p:cNvPr id="126" name="Shape 126"/>
          <p:cNvSpPr>
            <a:spLocks noGrp="1"/>
          </p:cNvSpPr>
          <p:nvPr>
            <p:ph type="body" sz="quarter" idx="1"/>
          </p:nvPr>
        </p:nvSpPr>
        <p:spPr>
          <a:xfrm>
            <a:off x="856408" y="2095500"/>
            <a:ext cx="4010064" cy="3882174"/>
          </a:xfrm>
          <a:prstGeom prst="rect">
            <a:avLst/>
          </a:prstGeom>
        </p:spPr>
        <p:txBody>
          <a:bodyPr/>
          <a:lstStyle>
            <a:lvl1pPr marL="0" indent="0">
              <a:buSzTx/>
              <a:buFontTx/>
              <a:buNone/>
              <a:defRPr sz="1600"/>
            </a:lvl1pPr>
            <a:lvl2pPr marL="0" indent="465658">
              <a:buSzTx/>
              <a:buFontTx/>
              <a:buNone/>
              <a:defRPr sz="1600"/>
            </a:lvl2pPr>
            <a:lvl3pPr marL="0" indent="931316">
              <a:buSzTx/>
              <a:buFontTx/>
              <a:buNone/>
              <a:defRPr sz="1600"/>
            </a:lvl3pPr>
            <a:lvl4pPr marL="0" indent="1396975">
              <a:buSzTx/>
              <a:buFontTx/>
              <a:buNone/>
              <a:defRPr sz="1600"/>
            </a:lvl4pPr>
            <a:lvl5pPr marL="0" indent="1862633">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27" name="Shape 1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34" name="Shape 134"/>
          <p:cNvSpPr>
            <a:spLocks noGrp="1"/>
          </p:cNvSpPr>
          <p:nvPr>
            <p:ph type="title"/>
          </p:nvPr>
        </p:nvSpPr>
        <p:spPr>
          <a:prstGeom prst="rect">
            <a:avLst/>
          </a:prstGeom>
        </p:spPr>
        <p:txBody>
          <a:bodyPr/>
          <a:lstStyle/>
          <a:p>
            <a:r>
              <a:t>Title Text</a:t>
            </a:r>
          </a:p>
        </p:txBody>
      </p:sp>
      <p:sp>
        <p:nvSpPr>
          <p:cNvPr id="135" name="Shape 13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6" name="Shape 1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43" name="Shape 143"/>
          <p:cNvSpPr>
            <a:spLocks noGrp="1"/>
          </p:cNvSpPr>
          <p:nvPr>
            <p:ph type="title"/>
          </p:nvPr>
        </p:nvSpPr>
        <p:spPr>
          <a:xfrm>
            <a:off x="8897580" y="371885"/>
            <a:ext cx="2680931" cy="5919467"/>
          </a:xfrm>
          <a:prstGeom prst="rect">
            <a:avLst/>
          </a:prstGeom>
        </p:spPr>
        <p:txBody>
          <a:bodyPr/>
          <a:lstStyle/>
          <a:p>
            <a:r>
              <a:t>Title Text</a:t>
            </a:r>
          </a:p>
        </p:txBody>
      </p:sp>
      <p:sp>
        <p:nvSpPr>
          <p:cNvPr id="144" name="Shape 144"/>
          <p:cNvSpPr>
            <a:spLocks noGrp="1"/>
          </p:cNvSpPr>
          <p:nvPr>
            <p:ph type="body" idx="1"/>
          </p:nvPr>
        </p:nvSpPr>
        <p:spPr>
          <a:xfrm>
            <a:off x="854789" y="371885"/>
            <a:ext cx="7887376" cy="591946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 name="Shape 14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FFFFFF"/>
        </a:solidFill>
        <a:effectLst/>
      </p:bgPr>
    </p:bg>
    <p:spTree>
      <p:nvGrpSpPr>
        <p:cNvPr id="1" name=""/>
        <p:cNvGrpSpPr/>
        <p:nvPr/>
      </p:nvGrpSpPr>
      <p:grpSpPr>
        <a:xfrm>
          <a:off x="0" y="0"/>
          <a:ext cx="0" cy="0"/>
          <a:chOff x="0" y="0"/>
          <a:chExt cx="0" cy="0"/>
        </a:xfrm>
      </p:grpSpPr>
      <p:sp>
        <p:nvSpPr>
          <p:cNvPr id="152" name="Shape 152"/>
          <p:cNvSpPr>
            <a:spLocks noGrp="1"/>
          </p:cNvSpPr>
          <p:nvPr>
            <p:ph type="body" idx="1"/>
          </p:nvPr>
        </p:nvSpPr>
        <p:spPr>
          <a:xfrm>
            <a:off x="274639" y="1212850"/>
            <a:ext cx="11887202" cy="3839133"/>
          </a:xfrm>
          <a:prstGeom prst="rect">
            <a:avLst/>
          </a:prstGeom>
        </p:spPr>
        <p:txBody>
          <a:bodyPr lIns="91438" tIns="91438" rIns="91438" bIns="91438"/>
          <a:lstStyle>
            <a:lvl1pPr marL="342400" indent="-342400" defTabSz="931388">
              <a:spcBef>
                <a:spcPts val="800"/>
              </a:spcBef>
              <a:buSzPct val="90000"/>
              <a:defRPr sz="3800">
                <a:solidFill>
                  <a:schemeClr val="accent5"/>
                </a:solidFill>
                <a:latin typeface="Segoe UI Semilight"/>
                <a:ea typeface="Segoe UI Semilight"/>
                <a:cs typeface="Segoe UI Semilight"/>
                <a:sym typeface="Segoe UI Semilight"/>
              </a:defRPr>
            </a:lvl1pPr>
            <a:lvl2pPr marL="733945" indent="-391543" defTabSz="931388">
              <a:spcBef>
                <a:spcPts val="800"/>
              </a:spcBef>
              <a:buSzPct val="90000"/>
              <a:defRPr sz="3800">
                <a:solidFill>
                  <a:schemeClr val="accent5"/>
                </a:solidFill>
                <a:latin typeface="Segoe UI Semilight"/>
                <a:ea typeface="Segoe UI Semilight"/>
                <a:cs typeface="Segoe UI Semilight"/>
                <a:sym typeface="Segoe UI Semilight"/>
              </a:defRPr>
            </a:lvl2pPr>
            <a:lvl3pPr marL="1015794" indent="-445125" defTabSz="931388">
              <a:spcBef>
                <a:spcPts val="800"/>
              </a:spcBef>
              <a:buSzPct val="90000"/>
              <a:defRPr sz="3800">
                <a:solidFill>
                  <a:schemeClr val="accent5"/>
                </a:solidFill>
                <a:latin typeface="Segoe UI Semilight"/>
                <a:ea typeface="Segoe UI Semilight"/>
                <a:cs typeface="Segoe UI Semilight"/>
                <a:sym typeface="Segoe UI Semilight"/>
              </a:defRPr>
            </a:lvl3pPr>
            <a:lvl4pPr marL="1293521" indent="-494582" defTabSz="931388">
              <a:spcBef>
                <a:spcPts val="800"/>
              </a:spcBef>
              <a:buSzPct val="90000"/>
              <a:defRPr sz="3800">
                <a:solidFill>
                  <a:schemeClr val="accent5"/>
                </a:solidFill>
                <a:latin typeface="Segoe UI Semilight"/>
                <a:ea typeface="Segoe UI Semilight"/>
                <a:cs typeface="Segoe UI Semilight"/>
                <a:sym typeface="Segoe UI Semilight"/>
              </a:defRPr>
            </a:lvl4pPr>
            <a:lvl5pPr marL="1521788" indent="-494582" defTabSz="931388">
              <a:spcBef>
                <a:spcPts val="800"/>
              </a:spcBef>
              <a:buSzPct val="90000"/>
              <a:defRPr sz="3800">
                <a:solidFill>
                  <a:schemeClr val="accent5"/>
                </a:solidFill>
                <a:latin typeface="Segoe UI Semilight"/>
                <a:ea typeface="Segoe UI Semilight"/>
                <a:cs typeface="Segoe UI Semilight"/>
                <a:sym typeface="Segoe UI Semilight"/>
              </a:defRPr>
            </a:lvl5pPr>
          </a:lstStyle>
          <a:p>
            <a:r>
              <a:t>Body Level One</a:t>
            </a:r>
          </a:p>
          <a:p>
            <a:pPr lvl="1"/>
            <a:r>
              <a:t>Body Level Two</a:t>
            </a:r>
          </a:p>
          <a:p>
            <a:pPr lvl="2"/>
            <a:r>
              <a:t>Body Level Three</a:t>
            </a:r>
          </a:p>
          <a:p>
            <a:pPr lvl="3"/>
            <a:r>
              <a:t>Body Level Four</a:t>
            </a:r>
          </a:p>
          <a:p>
            <a:pPr lvl="4"/>
            <a:r>
              <a:t>Body Level Five</a:t>
            </a:r>
          </a:p>
        </p:txBody>
      </p:sp>
      <p:sp>
        <p:nvSpPr>
          <p:cNvPr id="153" name="Shape 153"/>
          <p:cNvSpPr>
            <a:spLocks noGrp="1"/>
          </p:cNvSpPr>
          <p:nvPr>
            <p:ph type="title"/>
          </p:nvPr>
        </p:nvSpPr>
        <p:spPr>
          <a:xfrm>
            <a:off x="274639" y="295275"/>
            <a:ext cx="11889565" cy="917576"/>
          </a:xfrm>
          <a:prstGeom prst="rect">
            <a:avLst/>
          </a:prstGeom>
        </p:spPr>
        <p:txBody>
          <a:bodyPr lIns="91438" tIns="91438" rIns="91438" bIns="91438" anchor="t"/>
          <a:lstStyle>
            <a:lvl1pPr defTabSz="931388">
              <a:defRPr sz="4600" spc="-102">
                <a:solidFill>
                  <a:schemeClr val="accent5"/>
                </a:solidFill>
                <a:latin typeface="Segoe UI Light"/>
                <a:ea typeface="Segoe UI Light"/>
                <a:cs typeface="Segoe UI Light"/>
                <a:sym typeface="Segoe UI Light"/>
              </a:defRPr>
            </a:lvl1pPr>
          </a:lstStyle>
          <a:p>
            <a:r>
              <a:t>Title Text</a:t>
            </a:r>
          </a:p>
        </p:txBody>
      </p:sp>
      <p:sp>
        <p:nvSpPr>
          <p:cNvPr id="154" name="Shape 154"/>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Only">
    <p:bg>
      <p:bgPr>
        <a:solidFill>
          <a:srgbClr val="FFFFFF"/>
        </a:solidFill>
        <a:effectLst/>
      </p:bgPr>
    </p:bg>
    <p:spTree>
      <p:nvGrpSpPr>
        <p:cNvPr id="1" name=""/>
        <p:cNvGrpSpPr/>
        <p:nvPr/>
      </p:nvGrpSpPr>
      <p:grpSpPr>
        <a:xfrm>
          <a:off x="0" y="0"/>
          <a:ext cx="0" cy="0"/>
          <a:chOff x="0" y="0"/>
          <a:chExt cx="0" cy="0"/>
        </a:xfrm>
      </p:grpSpPr>
      <p:sp>
        <p:nvSpPr>
          <p:cNvPr id="161" name="Shape 161"/>
          <p:cNvSpPr>
            <a:spLocks noGrp="1"/>
          </p:cNvSpPr>
          <p:nvPr>
            <p:ph type="title"/>
          </p:nvPr>
        </p:nvSpPr>
        <p:spPr>
          <a:xfrm>
            <a:off x="274639" y="295275"/>
            <a:ext cx="11889565" cy="1334561"/>
          </a:xfrm>
          <a:prstGeom prst="rect">
            <a:avLst/>
          </a:prstGeom>
        </p:spPr>
        <p:txBody>
          <a:bodyPr lIns="91438" tIns="91438" rIns="91438" bIns="91438" anchor="t"/>
          <a:lstStyle>
            <a:lvl1pPr defTabSz="931388">
              <a:defRPr sz="4600" spc="-102">
                <a:solidFill>
                  <a:schemeClr val="accent5"/>
                </a:solidFill>
                <a:latin typeface="Segoe UI Light"/>
                <a:ea typeface="Segoe UI Light"/>
                <a:cs typeface="Segoe UI Light"/>
                <a:sym typeface="Segoe UI Light"/>
              </a:defRPr>
            </a:lvl1pPr>
          </a:lstStyle>
          <a:p>
            <a:r>
              <a:t>Title Text</a:t>
            </a:r>
          </a:p>
        </p:txBody>
      </p:sp>
      <p:sp>
        <p:nvSpPr>
          <p:cNvPr id="162" name="Shape 162"/>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169" name="Shape 169"/>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Only">
    <p:bg>
      <p:bgPr>
        <a:solidFill>
          <a:srgbClr val="FFFFFF"/>
        </a:solidFill>
        <a:effectLst/>
      </p:bgPr>
    </p:bg>
    <p:spTree>
      <p:nvGrpSpPr>
        <p:cNvPr id="1" name=""/>
        <p:cNvGrpSpPr/>
        <p:nvPr/>
      </p:nvGrpSpPr>
      <p:grpSpPr>
        <a:xfrm>
          <a:off x="0" y="0"/>
          <a:ext cx="0" cy="0"/>
          <a:chOff x="0" y="0"/>
          <a:chExt cx="0" cy="0"/>
        </a:xfrm>
      </p:grpSpPr>
      <p:sp>
        <p:nvSpPr>
          <p:cNvPr id="186" name="Shape 186"/>
          <p:cNvSpPr>
            <a:spLocks noGrp="1"/>
          </p:cNvSpPr>
          <p:nvPr>
            <p:ph type="title"/>
          </p:nvPr>
        </p:nvSpPr>
        <p:spPr>
          <a:xfrm>
            <a:off x="274320" y="292082"/>
            <a:ext cx="11887202" cy="1337753"/>
          </a:xfrm>
          <a:prstGeom prst="rect">
            <a:avLst/>
          </a:prstGeom>
        </p:spPr>
        <p:txBody>
          <a:bodyPr lIns="91438" tIns="91438" rIns="91438" bIns="91438" anchor="t"/>
          <a:lstStyle>
            <a:lvl1pPr defTabSz="931388">
              <a:defRPr sz="5000" spc="-102">
                <a:solidFill>
                  <a:schemeClr val="accent1"/>
                </a:solidFill>
                <a:latin typeface="Segoe UI Light"/>
                <a:ea typeface="Segoe UI Light"/>
                <a:cs typeface="Segoe UI Light"/>
                <a:sym typeface="Segoe UI Light"/>
              </a:defRPr>
            </a:lvl1pPr>
          </a:lstStyle>
          <a:p>
            <a:r>
              <a:t>Title Text</a:t>
            </a:r>
          </a:p>
        </p:txBody>
      </p:sp>
      <p:sp>
        <p:nvSpPr>
          <p:cNvPr id="187" name="Shape 187"/>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Only">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title"/>
          </p:nvPr>
        </p:nvSpPr>
        <p:spPr>
          <a:xfrm>
            <a:off x="274639" y="295275"/>
            <a:ext cx="11889565" cy="1334560"/>
          </a:xfrm>
          <a:prstGeom prst="rect">
            <a:avLst/>
          </a:prstGeom>
        </p:spPr>
        <p:txBody>
          <a:bodyPr lIns="91438" tIns="91438" rIns="91438" bIns="91438" anchor="t"/>
          <a:lstStyle>
            <a:lvl1pPr defTabSz="932563">
              <a:defRPr sz="4700" spc="-102">
                <a:solidFill>
                  <a:schemeClr val="accent5"/>
                </a:solidFill>
                <a:latin typeface="Segoe UI Light"/>
                <a:ea typeface="Segoe UI Light"/>
                <a:cs typeface="Segoe UI Light"/>
                <a:sym typeface="Segoe UI Light"/>
              </a:defRPr>
            </a:lvl1pPr>
          </a:lstStyle>
          <a:p>
            <a:r>
              <a:t>Title Text</a:t>
            </a:r>
          </a:p>
        </p:txBody>
      </p:sp>
      <p:sp>
        <p:nvSpPr>
          <p:cNvPr id="21" name="Shape 21"/>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8" name="Shape 28"/>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_Title Only">
    <p:bg>
      <p:bgPr>
        <a:solidFill>
          <a:srgbClr val="FFFFFF"/>
        </a:solidFill>
        <a:effectLst/>
      </p:bgPr>
    </p:bg>
    <p:spTree>
      <p:nvGrpSpPr>
        <p:cNvPr id="1" name=""/>
        <p:cNvGrpSpPr/>
        <p:nvPr/>
      </p:nvGrpSpPr>
      <p:grpSpPr>
        <a:xfrm>
          <a:off x="0" y="0"/>
          <a:ext cx="0" cy="0"/>
          <a:chOff x="0" y="0"/>
          <a:chExt cx="0" cy="0"/>
        </a:xfrm>
      </p:grpSpPr>
      <p:sp>
        <p:nvSpPr>
          <p:cNvPr id="45" name="Shape 45"/>
          <p:cNvSpPr>
            <a:spLocks noGrp="1"/>
          </p:cNvSpPr>
          <p:nvPr>
            <p:ph type="title"/>
          </p:nvPr>
        </p:nvSpPr>
        <p:spPr>
          <a:xfrm>
            <a:off x="274320" y="292082"/>
            <a:ext cx="11887201" cy="1337752"/>
          </a:xfrm>
          <a:prstGeom prst="rect">
            <a:avLst/>
          </a:prstGeom>
        </p:spPr>
        <p:txBody>
          <a:bodyPr lIns="91438" tIns="91438" rIns="91438" bIns="91438" anchor="t"/>
          <a:lstStyle>
            <a:lvl1pPr defTabSz="932563">
              <a:defRPr sz="5100" spc="-102">
                <a:solidFill>
                  <a:schemeClr val="accent1"/>
                </a:solidFill>
                <a:latin typeface="Segoe UI Light"/>
                <a:ea typeface="Segoe UI Light"/>
                <a:cs typeface="Segoe UI Light"/>
                <a:sym typeface="Segoe UI Light"/>
              </a:defRPr>
            </a:lvl1pPr>
          </a:lstStyle>
          <a:p>
            <a:r>
              <a:t>Title Text</a:t>
            </a:r>
          </a:p>
        </p:txBody>
      </p:sp>
      <p:sp>
        <p:nvSpPr>
          <p:cNvPr id="46" name="Shape 46"/>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3" name="Shape 53"/>
          <p:cNvSpPr>
            <a:spLocks noGrp="1"/>
          </p:cNvSpPr>
          <p:nvPr>
            <p:ph type="title"/>
          </p:nvPr>
        </p:nvSpPr>
        <p:spPr>
          <a:xfrm>
            <a:off x="1554162" y="1143146"/>
            <a:ext cx="9324976" cy="2431816"/>
          </a:xfrm>
          <a:prstGeom prst="rect">
            <a:avLst/>
          </a:prstGeom>
        </p:spPr>
        <p:txBody>
          <a:bodyPr anchor="b"/>
          <a:lstStyle>
            <a:lvl1pPr algn="ctr">
              <a:defRPr sz="6100"/>
            </a:lvl1pPr>
          </a:lstStyle>
          <a:p>
            <a:r>
              <a:t>Title Text</a:t>
            </a:r>
          </a:p>
        </p:txBody>
      </p:sp>
      <p:sp>
        <p:nvSpPr>
          <p:cNvPr id="54" name="Shape 54"/>
          <p:cNvSpPr>
            <a:spLocks noGrp="1"/>
          </p:cNvSpPr>
          <p:nvPr>
            <p:ph type="body" sz="quarter" idx="1"/>
          </p:nvPr>
        </p:nvSpPr>
        <p:spPr>
          <a:xfrm>
            <a:off x="1554162" y="3668743"/>
            <a:ext cx="9324976" cy="1686425"/>
          </a:xfrm>
          <a:prstGeom prst="rect">
            <a:avLst/>
          </a:prstGeom>
        </p:spPr>
        <p:txBody>
          <a:bodyPr/>
          <a:lstStyle>
            <a:lvl1pPr marL="0" indent="0" algn="ctr">
              <a:buSzTx/>
              <a:buFontTx/>
              <a:buNone/>
              <a:defRPr sz="2400"/>
            </a:lvl1pPr>
            <a:lvl2pPr marL="0" indent="465658" algn="ctr">
              <a:buSzTx/>
              <a:buFontTx/>
              <a:buNone/>
              <a:defRPr sz="2400"/>
            </a:lvl2pPr>
            <a:lvl3pPr marL="0" indent="931316" algn="ctr">
              <a:buSzTx/>
              <a:buFontTx/>
              <a:buNone/>
              <a:defRPr sz="2400"/>
            </a:lvl3pPr>
            <a:lvl4pPr marL="0" indent="1396975" algn="ctr">
              <a:buSzTx/>
              <a:buFontTx/>
              <a:buNone/>
              <a:defRPr sz="2400"/>
            </a:lvl4pPr>
            <a:lvl5pPr marL="0" indent="1862633"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a:lstStyle/>
          <a:p>
            <a:r>
              <a:t>Title Text</a:t>
            </a:r>
          </a:p>
        </p:txBody>
      </p:sp>
      <p:sp>
        <p:nvSpPr>
          <p:cNvPr id="63" name="Shape 6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71" name="Shape 71"/>
          <p:cNvSpPr>
            <a:spLocks noGrp="1"/>
          </p:cNvSpPr>
          <p:nvPr>
            <p:ph type="title"/>
          </p:nvPr>
        </p:nvSpPr>
        <p:spPr>
          <a:xfrm>
            <a:off x="848314" y="1741401"/>
            <a:ext cx="10723721" cy="2905566"/>
          </a:xfrm>
          <a:prstGeom prst="rect">
            <a:avLst/>
          </a:prstGeom>
        </p:spPr>
        <p:txBody>
          <a:bodyPr anchor="b"/>
          <a:lstStyle>
            <a:lvl1pPr>
              <a:defRPr sz="6100"/>
            </a:lvl1pPr>
          </a:lstStyle>
          <a:p>
            <a:r>
              <a:t>Title Text</a:t>
            </a:r>
          </a:p>
        </p:txBody>
      </p:sp>
      <p:sp>
        <p:nvSpPr>
          <p:cNvPr id="72" name="Shape 72"/>
          <p:cNvSpPr>
            <a:spLocks noGrp="1"/>
          </p:cNvSpPr>
          <p:nvPr>
            <p:ph type="body" sz="quarter" idx="1"/>
          </p:nvPr>
        </p:nvSpPr>
        <p:spPr>
          <a:xfrm>
            <a:off x="848314" y="4674453"/>
            <a:ext cx="10723721" cy="1527969"/>
          </a:xfrm>
          <a:prstGeom prst="rect">
            <a:avLst/>
          </a:prstGeom>
        </p:spPr>
        <p:txBody>
          <a:bodyPr/>
          <a:lstStyle>
            <a:lvl1pPr marL="0" indent="0">
              <a:buSzTx/>
              <a:buFontTx/>
              <a:buNone/>
              <a:defRPr sz="2400">
                <a:solidFill>
                  <a:srgbClr val="888888"/>
                </a:solidFill>
              </a:defRPr>
            </a:lvl1pPr>
            <a:lvl2pPr marL="0" indent="465658">
              <a:buSzTx/>
              <a:buFontTx/>
              <a:buNone/>
              <a:defRPr sz="2400">
                <a:solidFill>
                  <a:srgbClr val="888888"/>
                </a:solidFill>
              </a:defRPr>
            </a:lvl2pPr>
            <a:lvl3pPr marL="0" indent="931316">
              <a:buSzTx/>
              <a:buFontTx/>
              <a:buNone/>
              <a:defRPr sz="2400">
                <a:solidFill>
                  <a:srgbClr val="888888"/>
                </a:solidFill>
              </a:defRPr>
            </a:lvl3pPr>
            <a:lvl4pPr marL="0" indent="1396975">
              <a:buSzTx/>
              <a:buFontTx/>
              <a:buNone/>
              <a:defRPr sz="2400">
                <a:solidFill>
                  <a:srgbClr val="888888"/>
                </a:solidFill>
              </a:defRPr>
            </a:lvl4pPr>
            <a:lvl5pPr marL="0" indent="1862633">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80" name="Shape 80"/>
          <p:cNvSpPr>
            <a:spLocks noGrp="1"/>
          </p:cNvSpPr>
          <p:nvPr>
            <p:ph type="title"/>
          </p:nvPr>
        </p:nvSpPr>
        <p:spPr>
          <a:prstGeom prst="rect">
            <a:avLst/>
          </a:prstGeom>
        </p:spPr>
        <p:txBody>
          <a:bodyPr/>
          <a:lstStyle/>
          <a:p>
            <a:r>
              <a:t>Title Text</a:t>
            </a:r>
          </a:p>
        </p:txBody>
      </p:sp>
      <p:sp>
        <p:nvSpPr>
          <p:cNvPr id="81" name="Shape 81"/>
          <p:cNvSpPr>
            <a:spLocks noGrp="1"/>
          </p:cNvSpPr>
          <p:nvPr>
            <p:ph type="body" sz="half" idx="1"/>
          </p:nvPr>
        </p:nvSpPr>
        <p:spPr>
          <a:xfrm>
            <a:off x="854789" y="1859433"/>
            <a:ext cx="5284154" cy="443191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2" name="Shape 8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89" name="Shape 89"/>
          <p:cNvSpPr>
            <a:spLocks noGrp="1"/>
          </p:cNvSpPr>
          <p:nvPr>
            <p:ph type="title"/>
          </p:nvPr>
        </p:nvSpPr>
        <p:spPr>
          <a:xfrm>
            <a:off x="856408" y="371886"/>
            <a:ext cx="10723722" cy="1350112"/>
          </a:xfrm>
          <a:prstGeom prst="rect">
            <a:avLst/>
          </a:prstGeom>
        </p:spPr>
        <p:txBody>
          <a:bodyPr/>
          <a:lstStyle/>
          <a:p>
            <a:r>
              <a:t>Title Text</a:t>
            </a:r>
          </a:p>
        </p:txBody>
      </p:sp>
      <p:sp>
        <p:nvSpPr>
          <p:cNvPr id="90" name="Shape 90"/>
          <p:cNvSpPr>
            <a:spLocks noGrp="1"/>
          </p:cNvSpPr>
          <p:nvPr>
            <p:ph type="body" sz="quarter" idx="1"/>
          </p:nvPr>
        </p:nvSpPr>
        <p:spPr>
          <a:xfrm>
            <a:off x="856408" y="1712295"/>
            <a:ext cx="5259870" cy="839171"/>
          </a:xfrm>
          <a:prstGeom prst="rect">
            <a:avLst/>
          </a:prstGeom>
        </p:spPr>
        <p:txBody>
          <a:bodyPr anchor="b"/>
          <a:lstStyle>
            <a:lvl1pPr marL="0" indent="0">
              <a:buSzTx/>
              <a:buFontTx/>
              <a:buNone/>
              <a:defRPr sz="2400" b="1">
                <a:latin typeface="+mj-lt"/>
                <a:ea typeface="+mj-ea"/>
                <a:cs typeface="+mj-cs"/>
                <a:sym typeface="Helvetica"/>
              </a:defRPr>
            </a:lvl1pPr>
            <a:lvl2pPr marL="0" indent="465658">
              <a:buSzTx/>
              <a:buFontTx/>
              <a:buNone/>
              <a:defRPr sz="2400" b="1">
                <a:latin typeface="+mj-lt"/>
                <a:ea typeface="+mj-ea"/>
                <a:cs typeface="+mj-cs"/>
                <a:sym typeface="Helvetica"/>
              </a:defRPr>
            </a:lvl2pPr>
            <a:lvl3pPr marL="0" indent="931316">
              <a:buSzTx/>
              <a:buFontTx/>
              <a:buNone/>
              <a:defRPr sz="2400" b="1">
                <a:latin typeface="+mj-lt"/>
                <a:ea typeface="+mj-ea"/>
                <a:cs typeface="+mj-cs"/>
                <a:sym typeface="Helvetica"/>
              </a:defRPr>
            </a:lvl3pPr>
            <a:lvl4pPr marL="0" indent="1396975">
              <a:buSzTx/>
              <a:buFontTx/>
              <a:buNone/>
              <a:defRPr sz="2400" b="1">
                <a:latin typeface="+mj-lt"/>
                <a:ea typeface="+mj-ea"/>
                <a:cs typeface="+mj-cs"/>
                <a:sym typeface="Helvetica"/>
              </a:defRPr>
            </a:lvl4pPr>
            <a:lvl5pPr marL="0" indent="1862633">
              <a:buSzTx/>
              <a:buFontTx/>
              <a:buNone/>
              <a:defRPr sz="2400" b="1">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1" name="Shape 91"/>
          <p:cNvSpPr>
            <a:spLocks noGrp="1"/>
          </p:cNvSpPr>
          <p:nvPr>
            <p:ph type="body" sz="quarter" idx="13"/>
          </p:nvPr>
        </p:nvSpPr>
        <p:spPr>
          <a:xfrm>
            <a:off x="6294358" y="1712295"/>
            <a:ext cx="5285772" cy="839171"/>
          </a:xfrm>
          <a:prstGeom prst="rect">
            <a:avLst/>
          </a:prstGeom>
        </p:spPr>
        <p:txBody>
          <a:bodyPr anchor="b"/>
          <a:lstStyle/>
          <a:p>
            <a:pPr marL="0" indent="0">
              <a:buSzTx/>
              <a:buFontTx/>
              <a:buNone/>
              <a:defRPr sz="2400" b="1">
                <a:latin typeface="+mj-lt"/>
                <a:ea typeface="+mj-ea"/>
                <a:cs typeface="+mj-cs"/>
                <a:sym typeface="Helvetica"/>
              </a:defRPr>
            </a:pPr>
            <a:endParaRPr/>
          </a:p>
        </p:txBody>
      </p:sp>
      <p:sp>
        <p:nvSpPr>
          <p:cNvPr id="92" name="Shape 9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54789" y="371886"/>
            <a:ext cx="10723722" cy="135011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3" name="Shape 3"/>
          <p:cNvSpPr>
            <a:spLocks noGrp="1"/>
          </p:cNvSpPr>
          <p:nvPr>
            <p:ph type="body" idx="1"/>
          </p:nvPr>
        </p:nvSpPr>
        <p:spPr>
          <a:xfrm>
            <a:off x="854789" y="1859433"/>
            <a:ext cx="10723722" cy="4431918"/>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304855" y="6525383"/>
            <a:ext cx="273657" cy="269241"/>
          </a:xfrm>
          <a:prstGeom prst="rect">
            <a:avLst/>
          </a:prstGeom>
          <a:ln w="12700">
            <a:miter lim="400000"/>
          </a:ln>
        </p:spPr>
        <p:txBody>
          <a:bodyPr wrap="none" lIns="45719" rIns="45719" anchor="ctr">
            <a:spAutoFit/>
          </a:bodyPr>
          <a:lstStyle>
            <a:lvl1pPr algn="r">
              <a:defRPr sz="1200">
                <a:solidFill>
                  <a:srgbClr val="888888"/>
                </a:solidFill>
                <a:latin typeface="Segoe UI Semilight"/>
                <a:ea typeface="Segoe UI Semilight"/>
                <a:cs typeface="Segoe UI Semilight"/>
                <a:sym typeface="Segoe UI Semi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9" r:id="rId19"/>
  </p:sldLayoutIdLst>
  <p:transition spd="med"/>
  <p:txStyles>
    <p:titleStyle>
      <a:lvl1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p:titleStyle>
    <p:bodyStyle>
      <a:lvl1pPr marL="232829" marR="0" indent="-232829"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1pPr>
      <a:lvl2pPr marL="737291" marR="0" indent="-271633"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2pPr>
      <a:lvl3pPr marL="1257277" marR="0" indent="-325960"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3pPr>
      <a:lvl4pPr marL="1759153"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4pPr>
      <a:lvl5pPr marL="2224811"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5pPr>
      <a:lvl6pPr marL="2690469"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6pPr>
      <a:lvl7pPr marL="3156127"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7pPr>
      <a:lvl8pPr marL="3621786"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8pPr>
      <a:lvl9pPr marL="4087444"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9pPr>
    </p:bodyStyle>
    <p:otherStyle>
      <a:lvl1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1pPr>
      <a:lvl2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2pPr>
      <a:lvl3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3pPr>
      <a:lvl4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4pPr>
      <a:lvl5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5pPr>
      <a:lvl6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6pPr>
      <a:lvl7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7pPr>
      <a:lvl8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8pPr>
      <a:lvl9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hyperlink" Target="http://www.realcajunrecipes.com/" TargetMode="External"/><Relationship Id="rId3" Type="http://schemas.openxmlformats.org/officeDocument/2006/relationships/image" Target="../media/image28.png"/><Relationship Id="rId7" Type="http://schemas.openxmlformats.org/officeDocument/2006/relationships/hyperlink" Target="https://blog.netnerds.net/"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hyperlink" Target="http://linkedin.com/in/chrissylemaire" TargetMode="External"/><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hyperlink" Target="http://twitter.com/c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4.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hyperlink" Target="http://twitter.com/cl"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hyperlink" Target="http://linkedin.com/in/chrissylemaire" TargetMode="Externa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4.png"/><Relationship Id="rId4"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jpeg"/><Relationship Id="rId7" Type="http://schemas.openxmlformats.org/officeDocument/2006/relationships/image" Target="../media/image49.jpg"/><Relationship Id="rId12" Type="http://schemas.openxmlformats.org/officeDocument/2006/relationships/image" Target="../media/image54.png"/><Relationship Id="rId2" Type="http://schemas.openxmlformats.org/officeDocument/2006/relationships/notesSlide" Target="../notesSlides/notesSlide36.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jpg"/><Relationship Id="rId9" Type="http://schemas.openxmlformats.org/officeDocument/2006/relationships/image" Target="../media/image51.jpg"/><Relationship Id="rId1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p:cNvSpPr>
          <p:nvPr>
            <p:ph type="title"/>
          </p:nvPr>
        </p:nvSpPr>
        <p:spPr>
          <a:xfrm>
            <a:off x="274736" y="636105"/>
            <a:ext cx="11883829" cy="1143267"/>
          </a:xfrm>
          <a:prstGeom prst="rect">
            <a:avLst/>
          </a:prstGeom>
        </p:spPr>
        <p:txBody>
          <a:bodyPr lIns="0" tIns="0" rIns="0" bIns="0">
            <a:normAutofit fontScale="90000"/>
          </a:bodyPr>
          <a:lstStyle>
            <a:lvl1pPr>
              <a:defRPr sz="4800" spc="-200">
                <a:solidFill>
                  <a:schemeClr val="accent5"/>
                </a:solidFill>
              </a:defRPr>
            </a:lvl1pPr>
          </a:lstStyle>
          <a:p>
            <a:pPr algn="ctr"/>
            <a:r>
              <a:rPr lang="en-US" dirty="0"/>
              <a:t>PowerShell  </a:t>
            </a:r>
            <a:r>
              <a:rPr lang="en-US" dirty="0">
                <a:solidFill>
                  <a:srgbClr val="FF0000"/>
                </a:solidFill>
              </a:rPr>
              <a:t>❤</a:t>
            </a:r>
            <a:r>
              <a:rPr lang="en-US" dirty="0"/>
              <a:t> SQL Server</a:t>
            </a:r>
            <a:br>
              <a:rPr lang="en-US" dirty="0"/>
            </a:br>
            <a:r>
              <a:rPr lang="en-US" sz="3600" dirty="0"/>
              <a:t>Building the Modern DBA’s Toolset</a:t>
            </a:r>
            <a:endParaRPr sz="3600" dirty="0"/>
          </a:p>
        </p:txBody>
      </p:sp>
      <p:sp>
        <p:nvSpPr>
          <p:cNvPr id="4" name="Rectangle 3"/>
          <p:cNvSpPr/>
          <p:nvPr/>
        </p:nvSpPr>
        <p:spPr>
          <a:xfrm>
            <a:off x="4135385" y="5138696"/>
            <a:ext cx="3595856" cy="646331"/>
          </a:xfrm>
          <a:prstGeom prst="rect">
            <a:avLst/>
          </a:prstGeom>
        </p:spPr>
        <p:txBody>
          <a:bodyPr wrap="none">
            <a:spAutoFit/>
          </a:bodyPr>
          <a:lstStyle/>
          <a:p>
            <a:pPr algn="ctr"/>
            <a:r>
              <a:rPr lang="en-US" dirty="0"/>
              <a:t>Presented by</a:t>
            </a:r>
          </a:p>
          <a:p>
            <a:pPr algn="ctr"/>
            <a:r>
              <a:rPr lang="en-US" dirty="0"/>
              <a:t>Chrissy </a:t>
            </a:r>
            <a:r>
              <a:rPr lang="en-US" dirty="0" err="1"/>
              <a:t>LeMaire</a:t>
            </a:r>
            <a:r>
              <a:rPr lang="en-US" dirty="0"/>
              <a:t> and Rob Sewell</a:t>
            </a:r>
          </a:p>
        </p:txBody>
      </p:sp>
      <p:pic>
        <p:nvPicPr>
          <p:cNvPr id="1026" name="Picture 2" descr="SQL PASS PowerS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150" y="2153398"/>
            <a:ext cx="2333844" cy="23274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8552949" y="2339942"/>
            <a:ext cx="2333359" cy="1986891"/>
          </a:xfrm>
          <a:prstGeom prst="rect">
            <a:avLst/>
          </a:prstGeom>
        </p:spPr>
      </p:pic>
      <p:pic>
        <p:nvPicPr>
          <p:cNvPr id="6" name="Picture 5"/>
          <p:cNvPicPr>
            <a:picLocks noChangeAspect="1"/>
          </p:cNvPicPr>
          <p:nvPr/>
        </p:nvPicPr>
        <p:blipFill>
          <a:blip r:embed="rId5"/>
          <a:stretch>
            <a:fillRect/>
          </a:stretch>
        </p:blipFill>
        <p:spPr>
          <a:xfrm>
            <a:off x="4960416" y="2331542"/>
            <a:ext cx="2197518" cy="1995292"/>
          </a:xfrm>
          <a:prstGeom prst="rect">
            <a:avLst/>
          </a:prstGeom>
        </p:spPr>
      </p:pic>
    </p:spTree>
    <p:extLst>
      <p:ext uri="{BB962C8B-B14F-4D97-AF65-F5344CB8AC3E}">
        <p14:creationId xmlns:p14="http://schemas.microsoft.com/office/powerpoint/2010/main" val="3143263225"/>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official crying emot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823" y="1591253"/>
            <a:ext cx="1538334" cy="15383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ngry emoticon whatsap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7493" y="2088127"/>
            <a:ext cx="1829381" cy="18293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pix.iemoji.com/images/emoji/apple/ios-9/256/pensive-fac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05640" y="1536947"/>
            <a:ext cx="999141" cy="9991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pix.iemoji.com/images/emoji/apple/ios-9/256/weary-fac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8558" y="4700516"/>
            <a:ext cx="1287528" cy="128752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pix.iemoji.com/images/emoji/apple/ios-9/256/anguished-fac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8042" y="3115348"/>
            <a:ext cx="1166207" cy="116620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pix.iemoji.com/images/emoji/apple/ios-9/256/unamused-fa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0765" y="3830211"/>
            <a:ext cx="1857685" cy="185768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pix.iemoji.com/images/emoji/apple/ios-9/256/persevering-fac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77678" y="4486091"/>
            <a:ext cx="1716380" cy="17163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The SQL Community </a:t>
            </a:r>
            <a:r>
              <a:rPr lang="en-US"/>
              <a:t>wasn’t happy</a:t>
            </a:r>
            <a:endParaRPr lang="en-US" dirty="0"/>
          </a:p>
        </p:txBody>
      </p:sp>
      <p:sp>
        <p:nvSpPr>
          <p:cNvPr id="11"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12"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18010393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8099" y="1222068"/>
            <a:ext cx="7266320" cy="4832092"/>
          </a:xfrm>
          <a:prstGeom prst="rect">
            <a:avLst/>
          </a:prstGeom>
        </p:spPr>
        <p:txBody>
          <a:bodyPr wrap="square">
            <a:spAutoFit/>
          </a:bodyPr>
          <a:lstStyle/>
          <a:p>
            <a:pPr marL="523865" indent="-523865">
              <a:buFont typeface="+mj-lt"/>
              <a:buAutoNum type="arabicPeriod"/>
            </a:pPr>
            <a:r>
              <a:rPr lang="en-US" sz="2200" dirty="0" err="1"/>
              <a:t>PowerSSAS</a:t>
            </a:r>
            <a:r>
              <a:rPr lang="en-US" sz="2200" dirty="0"/>
              <a:t> - 2007</a:t>
            </a:r>
          </a:p>
          <a:p>
            <a:pPr marL="523865" indent="-523865">
              <a:buFont typeface="+mj-lt"/>
              <a:buAutoNum type="arabicPeriod"/>
            </a:pPr>
            <a:r>
              <a:rPr lang="en-US" sz="2200" dirty="0"/>
              <a:t>SQLPSX - 2008</a:t>
            </a:r>
          </a:p>
          <a:p>
            <a:pPr marL="989524" lvl="1" indent="-523865">
              <a:buFont typeface="Arial" panose="020B0604020202020204" pitchFamily="34" charset="0"/>
              <a:buChar char="•"/>
            </a:pPr>
            <a:r>
              <a:rPr lang="en-US" sz="2200" dirty="0"/>
              <a:t>Get-</a:t>
            </a:r>
            <a:r>
              <a:rPr lang="en-US" sz="2200" dirty="0" err="1"/>
              <a:t>SqlServer</a:t>
            </a:r>
            <a:endParaRPr lang="en-US" sz="2200" dirty="0"/>
          </a:p>
          <a:p>
            <a:pPr marL="989524" lvl="1" indent="-523865">
              <a:buFont typeface="Arial" panose="020B0604020202020204" pitchFamily="34" charset="0"/>
              <a:buChar char="•"/>
            </a:pPr>
            <a:r>
              <a:rPr lang="en-US" sz="2200" dirty="0"/>
              <a:t>Get-</a:t>
            </a:r>
            <a:r>
              <a:rPr lang="en-US" sz="2200" dirty="0" err="1"/>
              <a:t>SqlDatabase</a:t>
            </a:r>
            <a:endParaRPr lang="en-US" sz="2200" dirty="0"/>
          </a:p>
          <a:p>
            <a:pPr marL="989524" lvl="1" indent="-523865">
              <a:buFont typeface="Arial" panose="020B0604020202020204" pitchFamily="34" charset="0"/>
              <a:buChar char="•"/>
            </a:pPr>
            <a:r>
              <a:rPr lang="en-US" sz="2200" dirty="0"/>
              <a:t>Get-</a:t>
            </a:r>
            <a:r>
              <a:rPr lang="en-US" sz="2200" dirty="0" err="1"/>
              <a:t>SqlLogin</a:t>
            </a:r>
            <a:endParaRPr lang="en-US" sz="2200" dirty="0"/>
          </a:p>
          <a:p>
            <a:pPr marL="989524" lvl="1" indent="-523865">
              <a:buFont typeface="Arial" panose="020B0604020202020204" pitchFamily="34" charset="0"/>
              <a:buChar char="•"/>
            </a:pPr>
            <a:r>
              <a:rPr lang="en-US" sz="2200" dirty="0"/>
              <a:t>Get-</a:t>
            </a:r>
            <a:r>
              <a:rPr lang="en-US" sz="2200" dirty="0" err="1"/>
              <a:t>SqlServerRole</a:t>
            </a:r>
            <a:endParaRPr lang="en-US" sz="2200" dirty="0"/>
          </a:p>
          <a:p>
            <a:pPr marL="989524" lvl="1" indent="-523865">
              <a:buFont typeface="Arial" panose="020B0604020202020204" pitchFamily="34" charset="0"/>
              <a:buChar char="•"/>
            </a:pPr>
            <a:r>
              <a:rPr lang="en-US" sz="2200" dirty="0"/>
              <a:t>75+ additional commands</a:t>
            </a:r>
          </a:p>
          <a:p>
            <a:pPr marL="523865" indent="-523865">
              <a:buFont typeface="+mj-lt"/>
              <a:buAutoNum type="arabicPeriod"/>
            </a:pPr>
            <a:r>
              <a:rPr lang="en-US" sz="2200" dirty="0"/>
              <a:t>SSRS PowerShell Provider - 2009</a:t>
            </a:r>
          </a:p>
          <a:p>
            <a:pPr marL="523865" indent="-523865">
              <a:buFont typeface="+mj-lt"/>
              <a:buAutoNum type="arabicPeriod"/>
            </a:pPr>
            <a:r>
              <a:rPr lang="en-US" sz="2200" dirty="0"/>
              <a:t>SPADE  - 2011</a:t>
            </a:r>
          </a:p>
          <a:p>
            <a:pPr marL="989524" lvl="1" indent="-523865">
              <a:buFont typeface="Arial" panose="020B0604020202020204" pitchFamily="34" charset="0"/>
              <a:buChar char="•"/>
            </a:pPr>
            <a:r>
              <a:rPr lang="en-US" sz="2200" dirty="0"/>
              <a:t>Automated Installation Engine</a:t>
            </a:r>
          </a:p>
          <a:p>
            <a:pPr marL="523865" indent="-523865">
              <a:buFont typeface="+mj-lt"/>
              <a:buAutoNum type="arabicPeriod"/>
            </a:pPr>
            <a:r>
              <a:rPr lang="en-US" sz="2200" dirty="0" err="1"/>
              <a:t>dbatools</a:t>
            </a:r>
            <a:r>
              <a:rPr lang="en-US" sz="2200" dirty="0"/>
              <a:t> - 2015</a:t>
            </a:r>
          </a:p>
          <a:p>
            <a:pPr marL="989524" lvl="1" indent="-523865">
              <a:buFont typeface="Arial" panose="020B0604020202020204" pitchFamily="34" charset="0"/>
              <a:buChar char="•"/>
            </a:pPr>
            <a:r>
              <a:rPr lang="en-US" sz="2200" dirty="0"/>
              <a:t>Migrations &amp; Best Practices</a:t>
            </a:r>
          </a:p>
          <a:p>
            <a:pPr marL="523865" indent="-523865">
              <a:buFont typeface="+mj-lt"/>
              <a:buAutoNum type="arabicPeriod"/>
            </a:pPr>
            <a:r>
              <a:rPr lang="en-US" sz="2200" dirty="0" err="1"/>
              <a:t>dbareports</a:t>
            </a:r>
            <a:r>
              <a:rPr lang="en-US" sz="2200" dirty="0"/>
              <a:t> - 2016</a:t>
            </a:r>
          </a:p>
          <a:p>
            <a:pPr marL="989524" lvl="1" indent="-523865">
              <a:buFont typeface="Arial" panose="020B0604020202020204" pitchFamily="34" charset="0"/>
              <a:buChar char="•"/>
            </a:pPr>
            <a:r>
              <a:rPr lang="en-US" sz="2200" dirty="0"/>
              <a:t>Reporting</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0617" y="2439305"/>
            <a:ext cx="3792063" cy="126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82676" y="1222068"/>
            <a:ext cx="4847945" cy="821686"/>
          </a:xfrm>
          <a:prstGeom prst="rect">
            <a:avLst/>
          </a:prstGeom>
        </p:spPr>
      </p:pic>
      <p:pic>
        <p:nvPicPr>
          <p:cNvPr id="2" name="Picture 1"/>
          <p:cNvPicPr>
            <a:picLocks noChangeAspect="1"/>
          </p:cNvPicPr>
          <p:nvPr/>
        </p:nvPicPr>
        <p:blipFill>
          <a:blip r:embed="rId5"/>
          <a:stretch>
            <a:fillRect/>
          </a:stretch>
        </p:blipFill>
        <p:spPr>
          <a:xfrm>
            <a:off x="7510617" y="3956912"/>
            <a:ext cx="3881511" cy="791829"/>
          </a:xfrm>
          <a:prstGeom prst="rect">
            <a:avLst/>
          </a:prstGeom>
        </p:spPr>
      </p:pic>
      <p:sp>
        <p:nvSpPr>
          <p:cNvPr id="4" name="Title 3"/>
          <p:cNvSpPr>
            <a:spLocks noGrp="1"/>
          </p:cNvSpPr>
          <p:nvPr>
            <p:ph type="title"/>
          </p:nvPr>
        </p:nvSpPr>
        <p:spPr/>
        <p:txBody>
          <a:bodyPr/>
          <a:lstStyle/>
          <a:p>
            <a:r>
              <a:rPr lang="en-US" dirty="0"/>
              <a:t>Community Response</a:t>
            </a:r>
          </a:p>
        </p:txBody>
      </p:sp>
      <p:pic>
        <p:nvPicPr>
          <p:cNvPr id="10" name="Picture 9"/>
          <p:cNvPicPr>
            <a:picLocks noChangeAspect="1"/>
          </p:cNvPicPr>
          <p:nvPr/>
        </p:nvPicPr>
        <p:blipFill>
          <a:blip r:embed="rId6"/>
          <a:stretch>
            <a:fillRect/>
          </a:stretch>
        </p:blipFill>
        <p:spPr>
          <a:xfrm>
            <a:off x="7510617" y="5054580"/>
            <a:ext cx="4391638" cy="790685"/>
          </a:xfrm>
          <a:prstGeom prst="rect">
            <a:avLst/>
          </a:prstGeom>
        </p:spPr>
      </p:pic>
      <p:sp>
        <p:nvSpPr>
          <p:cNvPr id="9"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11"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164345299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emoji fire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332" y="1510422"/>
            <a:ext cx="2292258" cy="229225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emoji fr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121" y="4358289"/>
            <a:ext cx="1552222" cy="155222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pix.iemoji.com/images/emoji/apple/ios-9/256/clinking-beer-mug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9028" y="4287094"/>
            <a:ext cx="1676636" cy="167663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2016 has been an amazing year!</a:t>
            </a:r>
          </a:p>
        </p:txBody>
      </p:sp>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66989029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78941" y="1483480"/>
            <a:ext cx="11543449" cy="4117313"/>
          </a:xfrm>
          <a:prstGeom prst="rect">
            <a:avLst/>
          </a:prstGeom>
          <a:noFill/>
        </p:spPr>
        <p:txBody>
          <a:bodyPr wrap="square" rtlCol="0">
            <a:spAutoFit/>
          </a:bodyPr>
          <a:lstStyle/>
          <a:p>
            <a:pPr marL="291036" indent="-291036">
              <a:buFont typeface="Arial" panose="020B0604020202020204" pitchFamily="34" charset="0"/>
              <a:buChar char="•"/>
            </a:pPr>
            <a:r>
              <a:rPr lang="en-US" sz="2852" dirty="0"/>
              <a:t>The SQL Server team hired a dedicated PowerShell engineer</a:t>
            </a:r>
          </a:p>
          <a:p>
            <a:pPr marL="291036" indent="-291036">
              <a:buFont typeface="Arial" panose="020B0604020202020204" pitchFamily="34" charset="0"/>
              <a:buChar char="•"/>
            </a:pPr>
            <a:r>
              <a:rPr lang="en-US" sz="2852" dirty="0"/>
              <a:t>Microsoft began taking Connect Items (suggestions + bug reports) seriously</a:t>
            </a:r>
          </a:p>
          <a:p>
            <a:pPr marL="291036" indent="-291036">
              <a:buFont typeface="Arial" panose="020B0604020202020204" pitchFamily="34" charset="0"/>
              <a:buChar char="•"/>
            </a:pPr>
            <a:r>
              <a:rPr lang="en-US" sz="2852" dirty="0"/>
              <a:t>SQLPS was renamed to </a:t>
            </a:r>
            <a:r>
              <a:rPr lang="en-US" sz="2852" dirty="0" err="1"/>
              <a:t>SqlServer</a:t>
            </a:r>
            <a:endParaRPr lang="en-US" sz="2852" dirty="0"/>
          </a:p>
          <a:p>
            <a:pPr marL="756695" lvl="1" indent="-291036">
              <a:buFont typeface="Arial" panose="020B0604020202020204" pitchFamily="34" charset="0"/>
              <a:buChar char="•"/>
            </a:pPr>
            <a:r>
              <a:rPr lang="en-US" sz="2852" dirty="0"/>
              <a:t>Made it easier to do REGULAR RELEASES!</a:t>
            </a:r>
          </a:p>
          <a:p>
            <a:pPr marL="756695" lvl="1" indent="-291036">
              <a:buFont typeface="Arial" panose="020B0604020202020204" pitchFamily="34" charset="0"/>
              <a:buChar char="•"/>
            </a:pPr>
            <a:r>
              <a:rPr lang="en-US" sz="2852" dirty="0"/>
              <a:t>Initially these were monthly releases</a:t>
            </a:r>
          </a:p>
          <a:p>
            <a:pPr marL="756695" lvl="1" indent="-291036">
              <a:buFont typeface="Arial" panose="020B0604020202020204" pitchFamily="34" charset="0"/>
              <a:buChar char="•"/>
            </a:pPr>
            <a:r>
              <a:rPr lang="en-US" sz="2852" dirty="0"/>
              <a:t>But then they were doing two a month of SSMS</a:t>
            </a:r>
          </a:p>
          <a:p>
            <a:pPr marL="291036" indent="-291036">
              <a:buFont typeface="Arial" panose="020B0604020202020204" pitchFamily="34" charset="0"/>
              <a:buChar char="•"/>
            </a:pPr>
            <a:r>
              <a:rPr lang="en-US" sz="2852" dirty="0"/>
              <a:t>Working to separate from SSMS and go straight to the PowerShell Gallery</a:t>
            </a:r>
          </a:p>
        </p:txBody>
      </p:sp>
      <p:sp>
        <p:nvSpPr>
          <p:cNvPr id="3" name="Title 2"/>
          <p:cNvSpPr>
            <a:spLocks noGrp="1"/>
          </p:cNvSpPr>
          <p:nvPr>
            <p:ph type="title"/>
          </p:nvPr>
        </p:nvSpPr>
        <p:spPr/>
        <p:txBody>
          <a:bodyPr/>
          <a:lstStyle/>
          <a:p>
            <a:r>
              <a:rPr lang="en-US" dirty="0"/>
              <a:t>Everything’s changed</a:t>
            </a:r>
          </a:p>
        </p:txBody>
      </p:sp>
      <p:sp>
        <p:nvSpPr>
          <p:cNvPr id="5"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33335741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78941" y="1142162"/>
            <a:ext cx="11875506" cy="2776223"/>
          </a:xfrm>
          <a:prstGeom prst="rect">
            <a:avLst/>
          </a:prstGeom>
          <a:noFill/>
        </p:spPr>
        <p:txBody>
          <a:bodyPr wrap="square" rtlCol="0">
            <a:spAutoFit/>
          </a:bodyPr>
          <a:lstStyle/>
          <a:p>
            <a:pPr marL="291036" indent="-291036">
              <a:buFont typeface="Arial" panose="020B0604020202020204" pitchFamily="34" charset="0"/>
              <a:buChar char="•"/>
            </a:pPr>
            <a:r>
              <a:rPr lang="en-US" sz="2852" dirty="0"/>
              <a:t>The SQL Server team began directly interacting with the community</a:t>
            </a:r>
          </a:p>
          <a:p>
            <a:pPr marL="756695" lvl="1" indent="-291036">
              <a:buFont typeface="Arial" panose="020B0604020202020204" pitchFamily="34" charset="0"/>
              <a:buChar char="•"/>
            </a:pPr>
            <a:r>
              <a:rPr lang="en-US" sz="2852" dirty="0"/>
              <a:t>SQL Community Trello boards - sqlps.io/vote &amp; sqlps.io/</a:t>
            </a:r>
            <a:r>
              <a:rPr lang="en-US" sz="2852" dirty="0" err="1"/>
              <a:t>ssms</a:t>
            </a:r>
            <a:endParaRPr lang="en-US" sz="2852" dirty="0"/>
          </a:p>
          <a:p>
            <a:pPr marL="756695" lvl="1" indent="-291036">
              <a:buFont typeface="Arial" panose="020B0604020202020204" pitchFamily="34" charset="0"/>
              <a:buChar char="•"/>
            </a:pPr>
            <a:r>
              <a:rPr lang="en-US" sz="2852" dirty="0"/>
              <a:t>SQL Community Slack - sqlps.io/slack</a:t>
            </a:r>
          </a:p>
          <a:p>
            <a:pPr marL="756695" lvl="1" indent="-291036">
              <a:buFont typeface="Arial" panose="020B0604020202020204" pitchFamily="34" charset="0"/>
              <a:buChar char="•"/>
            </a:pPr>
            <a:r>
              <a:rPr lang="en-US" sz="2852" dirty="0"/>
              <a:t>Twitter</a:t>
            </a:r>
          </a:p>
          <a:p>
            <a:pPr marL="291036" indent="-291036">
              <a:buFont typeface="Arial" panose="020B0604020202020204" pitchFamily="34" charset="0"/>
              <a:buChar char="•"/>
            </a:pPr>
            <a:r>
              <a:rPr lang="en-US" sz="2852" dirty="0"/>
              <a:t>The highest voted commands were created! Most talked about issues, fixed.</a:t>
            </a:r>
          </a:p>
        </p:txBody>
      </p:sp>
      <p:pic>
        <p:nvPicPr>
          <p:cNvPr id="4098" name="Picture 2" descr="https://trello-attachments.s3.amazonaws.com/57308dc2629ee10b1f6caddb/600x494/61f3d7237e1e95714850fd75d17f0292/trellomsf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646" y="3915955"/>
            <a:ext cx="2571119" cy="21168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3435168" y="3926786"/>
            <a:ext cx="3685419" cy="2101745"/>
          </a:xfrm>
          <a:prstGeom prst="rect">
            <a:avLst/>
          </a:prstGeom>
        </p:spPr>
      </p:pic>
      <p:pic>
        <p:nvPicPr>
          <p:cNvPr id="3" name="Picture 2"/>
          <p:cNvPicPr>
            <a:picLocks noChangeAspect="1"/>
          </p:cNvPicPr>
          <p:nvPr/>
        </p:nvPicPr>
        <p:blipFill>
          <a:blip r:embed="rId5"/>
          <a:stretch>
            <a:fillRect/>
          </a:stretch>
        </p:blipFill>
        <p:spPr>
          <a:xfrm>
            <a:off x="7324275" y="3926787"/>
            <a:ext cx="4965431" cy="2133296"/>
          </a:xfrm>
          <a:prstGeom prst="rect">
            <a:avLst/>
          </a:prstGeom>
        </p:spPr>
      </p:pic>
      <p:sp>
        <p:nvSpPr>
          <p:cNvPr id="5" name="Title 4"/>
          <p:cNvSpPr>
            <a:spLocks noGrp="1"/>
          </p:cNvSpPr>
          <p:nvPr>
            <p:ph type="title"/>
          </p:nvPr>
        </p:nvSpPr>
        <p:spPr/>
        <p:txBody>
          <a:bodyPr/>
          <a:lstStyle/>
          <a:p>
            <a:r>
              <a:rPr lang="en-US" dirty="0"/>
              <a:t>SQL Client Tools Renaissance </a:t>
            </a:r>
          </a:p>
        </p:txBody>
      </p:sp>
      <p:sp>
        <p:nvSpPr>
          <p:cNvPr id="8"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9"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413339327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79130" y="1233985"/>
            <a:ext cx="10851157" cy="2265256"/>
          </a:xfrm>
          <a:prstGeom prst="rect">
            <a:avLst/>
          </a:prstGeom>
        </p:spPr>
        <p:txBody>
          <a:bodyPr wrap="square">
            <a:spAutoFit/>
          </a:bodyPr>
          <a:lstStyle/>
          <a:p>
            <a:r>
              <a:rPr lang="en-US" sz="2037" dirty="0"/>
              <a:t>“A few years back the SQL organization needed many of the engineers in the team to go help on Azure SQL Database. This included many of us from the tools team which had obvious impact on our ability to do anything significant in the SQL Client Tools space as a whole. We have been reinvesting in the tools again and I get a chance to be a part of leading our SQL Client Tools Renaissance we have begun.”</a:t>
            </a:r>
          </a:p>
          <a:p>
            <a:endParaRPr lang="en-US" sz="1630" dirty="0"/>
          </a:p>
          <a:p>
            <a:pPr algn="r"/>
            <a:r>
              <a:rPr lang="en-US" sz="2037" dirty="0"/>
              <a:t>Ken Van </a:t>
            </a:r>
            <a:r>
              <a:rPr lang="en-US" sz="2037" dirty="0" err="1"/>
              <a:t>Hyning</a:t>
            </a:r>
            <a:r>
              <a:rPr lang="en-US" sz="2037" dirty="0"/>
              <a:t>, Engineering Manager for SQL Server Client Tools and All-Around Hero</a:t>
            </a:r>
          </a:p>
        </p:txBody>
      </p:sp>
      <p:pic>
        <p:nvPicPr>
          <p:cNvPr id="6" name="Picture 5"/>
          <p:cNvPicPr>
            <a:picLocks noChangeAspect="1"/>
          </p:cNvPicPr>
          <p:nvPr/>
        </p:nvPicPr>
        <p:blipFill>
          <a:blip r:embed="rId3"/>
          <a:stretch>
            <a:fillRect/>
          </a:stretch>
        </p:blipFill>
        <p:spPr>
          <a:xfrm>
            <a:off x="1011750" y="3913956"/>
            <a:ext cx="2192819" cy="1697980"/>
          </a:xfrm>
          <a:prstGeom prst="rect">
            <a:avLst/>
          </a:prstGeom>
        </p:spPr>
      </p:pic>
      <p:sp>
        <p:nvSpPr>
          <p:cNvPr id="3" name="Title 2"/>
          <p:cNvSpPr>
            <a:spLocks noGrp="1"/>
          </p:cNvSpPr>
          <p:nvPr>
            <p:ph type="title"/>
          </p:nvPr>
        </p:nvSpPr>
        <p:spPr/>
        <p:txBody>
          <a:bodyPr/>
          <a:lstStyle/>
          <a:p>
            <a:r>
              <a:rPr lang="en-US" dirty="0"/>
              <a:t>SQL Client Tools Renaissance </a:t>
            </a:r>
          </a:p>
        </p:txBody>
      </p:sp>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219448896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51067" y="1085029"/>
            <a:ext cx="6331773" cy="4692738"/>
          </a:xfrm>
          <a:prstGeom prst="rect">
            <a:avLst/>
          </a:prstGeom>
        </p:spPr>
        <p:txBody>
          <a:bodyPr>
            <a:spAutoFit/>
          </a:bodyPr>
          <a:lstStyle/>
          <a:p>
            <a:r>
              <a:rPr lang="en-US" sz="1630" b="1" dirty="0"/>
              <a:t>Always Encrypted</a:t>
            </a:r>
          </a:p>
          <a:p>
            <a:r>
              <a:rPr lang="en-US" sz="1630" dirty="0"/>
              <a:t>Add-</a:t>
            </a:r>
            <a:r>
              <a:rPr lang="en-US" sz="1630" dirty="0" err="1"/>
              <a:t>SqlAzureAuthenticationContext</a:t>
            </a:r>
            <a:endParaRPr lang="en-US" sz="1630" dirty="0"/>
          </a:p>
          <a:p>
            <a:r>
              <a:rPr lang="en-US" sz="1630" dirty="0"/>
              <a:t>Add-</a:t>
            </a:r>
            <a:r>
              <a:rPr lang="en-US" sz="1630" dirty="0" err="1"/>
              <a:t>SqlColumnEncryptionKeyValue</a:t>
            </a:r>
            <a:endParaRPr lang="en-US" sz="1630" dirty="0"/>
          </a:p>
          <a:p>
            <a:r>
              <a:rPr lang="en-US" sz="1630" dirty="0"/>
              <a:t>Complete-</a:t>
            </a:r>
            <a:r>
              <a:rPr lang="en-US" sz="1630" dirty="0" err="1"/>
              <a:t>SqlColumnMasterKeyRotation</a:t>
            </a:r>
            <a:endParaRPr lang="en-US" sz="1630" dirty="0"/>
          </a:p>
          <a:p>
            <a:r>
              <a:rPr lang="en-US" sz="1630" dirty="0"/>
              <a:t>Get-</a:t>
            </a:r>
            <a:r>
              <a:rPr lang="en-US" sz="1630" dirty="0" err="1"/>
              <a:t>SqlColumnEncryptionKey</a:t>
            </a:r>
            <a:endParaRPr lang="en-US" sz="1630" dirty="0"/>
          </a:p>
          <a:p>
            <a:r>
              <a:rPr lang="en-US" sz="1630" dirty="0"/>
              <a:t>Get-</a:t>
            </a:r>
            <a:r>
              <a:rPr lang="en-US" sz="1630" dirty="0" err="1"/>
              <a:t>SqlColumnMasterKey</a:t>
            </a:r>
            <a:endParaRPr lang="en-US" sz="1630" dirty="0"/>
          </a:p>
          <a:p>
            <a:r>
              <a:rPr lang="en-US" sz="1630" dirty="0"/>
              <a:t>Invoke-</a:t>
            </a:r>
            <a:r>
              <a:rPr lang="en-US" sz="1630" dirty="0" err="1"/>
              <a:t>SqlColumnMasterKeyRotation</a:t>
            </a:r>
            <a:endParaRPr lang="en-US" sz="1630" dirty="0"/>
          </a:p>
          <a:p>
            <a:r>
              <a:rPr lang="en-US" sz="1630" dirty="0"/>
              <a:t>New-</a:t>
            </a:r>
            <a:r>
              <a:rPr lang="en-US" sz="1630" dirty="0" err="1"/>
              <a:t>SqlAzureKeyVaultColumnMasterKeySettings</a:t>
            </a:r>
            <a:endParaRPr lang="en-US" sz="1630" dirty="0"/>
          </a:p>
          <a:p>
            <a:r>
              <a:rPr lang="en-US" sz="1630" dirty="0"/>
              <a:t>New-</a:t>
            </a:r>
            <a:r>
              <a:rPr lang="en-US" sz="1630" dirty="0" err="1"/>
              <a:t>SqlCngColumnMasterKeySettings</a:t>
            </a:r>
            <a:endParaRPr lang="en-US" sz="1630" dirty="0"/>
          </a:p>
          <a:p>
            <a:r>
              <a:rPr lang="en-US" sz="1630" dirty="0"/>
              <a:t>New-</a:t>
            </a:r>
            <a:r>
              <a:rPr lang="en-US" sz="1630" dirty="0" err="1"/>
              <a:t>SqlColumnEncryptionKey</a:t>
            </a:r>
            <a:endParaRPr lang="en-US" sz="1630" dirty="0"/>
          </a:p>
          <a:p>
            <a:r>
              <a:rPr lang="en-US" sz="1630" dirty="0"/>
              <a:t>New-</a:t>
            </a:r>
            <a:r>
              <a:rPr lang="en-US" sz="1630" dirty="0" err="1"/>
              <a:t>SqlColumnEncryptionKeyEncryptedValue</a:t>
            </a:r>
            <a:endParaRPr lang="en-US" sz="1630" dirty="0"/>
          </a:p>
          <a:p>
            <a:r>
              <a:rPr lang="en-US" sz="1630" dirty="0"/>
              <a:t>New-</a:t>
            </a:r>
            <a:r>
              <a:rPr lang="en-US" sz="1630" dirty="0" err="1"/>
              <a:t>SqlColumnEncryptionSettings</a:t>
            </a:r>
            <a:endParaRPr lang="en-US" sz="1630" dirty="0"/>
          </a:p>
          <a:p>
            <a:r>
              <a:rPr lang="en-US" sz="1630" dirty="0"/>
              <a:t>New-</a:t>
            </a:r>
            <a:r>
              <a:rPr lang="en-US" sz="1630" dirty="0" err="1"/>
              <a:t>SqlColumnMasterKey</a:t>
            </a:r>
            <a:endParaRPr lang="en-US" sz="1630" dirty="0"/>
          </a:p>
          <a:p>
            <a:r>
              <a:rPr lang="en-US" sz="1630" dirty="0"/>
              <a:t>New-</a:t>
            </a:r>
            <a:r>
              <a:rPr lang="en-US" sz="1630" dirty="0" err="1"/>
              <a:t>SqlCspColumnMasterKeySettings</a:t>
            </a:r>
            <a:endParaRPr lang="en-US" sz="1630" dirty="0"/>
          </a:p>
          <a:p>
            <a:r>
              <a:rPr lang="en-US" sz="1630" dirty="0"/>
              <a:t>Remove-</a:t>
            </a:r>
            <a:r>
              <a:rPr lang="en-US" sz="1630" dirty="0" err="1"/>
              <a:t>SqlColumnEncryptionKey</a:t>
            </a:r>
            <a:endParaRPr lang="en-US" sz="1630" dirty="0"/>
          </a:p>
          <a:p>
            <a:r>
              <a:rPr lang="en-US" sz="1630" dirty="0"/>
              <a:t>Remove-</a:t>
            </a:r>
            <a:r>
              <a:rPr lang="en-US" sz="1630" dirty="0" err="1"/>
              <a:t>SqlColumnEncryptionKeyValue</a:t>
            </a:r>
            <a:endParaRPr lang="en-US" sz="1630" dirty="0"/>
          </a:p>
          <a:p>
            <a:r>
              <a:rPr lang="en-US" sz="1630" dirty="0"/>
              <a:t>Remove-</a:t>
            </a:r>
            <a:r>
              <a:rPr lang="en-US" sz="1630" dirty="0" err="1"/>
              <a:t>SqlColumnMasterKey</a:t>
            </a:r>
            <a:endParaRPr lang="en-US" sz="1630" dirty="0"/>
          </a:p>
          <a:p>
            <a:r>
              <a:rPr lang="en-US" sz="1630" dirty="0"/>
              <a:t>Set-</a:t>
            </a:r>
            <a:r>
              <a:rPr lang="en-US" sz="1630" dirty="0" err="1"/>
              <a:t>SqlColumnEncryption</a:t>
            </a:r>
            <a:endParaRPr lang="en-US" sz="1630" dirty="0"/>
          </a:p>
        </p:txBody>
      </p:sp>
      <p:grpSp>
        <p:nvGrpSpPr>
          <p:cNvPr id="6" name="Group 5"/>
          <p:cNvGrpSpPr/>
          <p:nvPr/>
        </p:nvGrpSpPr>
        <p:grpSpPr>
          <a:xfrm>
            <a:off x="278941" y="1085029"/>
            <a:ext cx="4186001" cy="4978309"/>
            <a:chOff x="266249" y="1065301"/>
            <a:chExt cx="4109892" cy="4887794"/>
          </a:xfrm>
        </p:grpSpPr>
        <p:grpSp>
          <p:nvGrpSpPr>
            <p:cNvPr id="8" name="Group 7"/>
            <p:cNvGrpSpPr/>
            <p:nvPr/>
          </p:nvGrpSpPr>
          <p:grpSpPr>
            <a:xfrm>
              <a:off x="266249" y="1739280"/>
              <a:ext cx="4109892" cy="4213815"/>
              <a:chOff x="6482898" y="1065301"/>
              <a:chExt cx="4109892" cy="4213815"/>
            </a:xfrm>
          </p:grpSpPr>
          <p:sp>
            <p:nvSpPr>
              <p:cNvPr id="11" name="Rectangle 10"/>
              <p:cNvSpPr/>
              <p:nvPr/>
            </p:nvSpPr>
            <p:spPr>
              <a:xfrm>
                <a:off x="6482899" y="2927319"/>
                <a:ext cx="2271197" cy="844847"/>
              </a:xfrm>
              <a:prstGeom prst="rect">
                <a:avLst/>
              </a:prstGeom>
            </p:spPr>
            <p:txBody>
              <a:bodyPr wrap="square">
                <a:spAutoFit/>
              </a:bodyPr>
              <a:lstStyle/>
              <a:p>
                <a:r>
                  <a:rPr lang="en-US" sz="1630" b="1" dirty="0"/>
                  <a:t>Error Log</a:t>
                </a:r>
              </a:p>
              <a:p>
                <a:r>
                  <a:rPr lang="en-US" sz="1630" dirty="0"/>
                  <a:t>Get-</a:t>
                </a:r>
                <a:r>
                  <a:rPr lang="en-US" sz="1630" dirty="0" err="1"/>
                  <a:t>SqlErrorLog</a:t>
                </a:r>
                <a:endParaRPr lang="en-US" sz="1630" dirty="0"/>
              </a:p>
              <a:p>
                <a:r>
                  <a:rPr lang="en-US" sz="1630" dirty="0"/>
                  <a:t>Set-</a:t>
                </a:r>
                <a:r>
                  <a:rPr lang="en-US" sz="1630" dirty="0" err="1"/>
                  <a:t>SqlErrorLog</a:t>
                </a:r>
                <a:endParaRPr lang="en-US" sz="1630" dirty="0"/>
              </a:p>
            </p:txBody>
          </p:sp>
          <p:sp>
            <p:nvSpPr>
              <p:cNvPr id="12" name="Rectangle 11"/>
              <p:cNvSpPr/>
              <p:nvPr/>
            </p:nvSpPr>
            <p:spPr>
              <a:xfrm>
                <a:off x="6482899" y="1065301"/>
                <a:ext cx="3125842" cy="1848198"/>
              </a:xfrm>
              <a:prstGeom prst="rect">
                <a:avLst/>
              </a:prstGeom>
            </p:spPr>
            <p:txBody>
              <a:bodyPr wrap="square">
                <a:spAutoFit/>
              </a:bodyPr>
              <a:lstStyle/>
              <a:p>
                <a:r>
                  <a:rPr lang="en-US" sz="1630" b="1" dirty="0"/>
                  <a:t>SQL Server Agent</a:t>
                </a:r>
              </a:p>
              <a:p>
                <a:r>
                  <a:rPr lang="en-US" sz="1630" dirty="0"/>
                  <a:t>Get-</a:t>
                </a:r>
                <a:r>
                  <a:rPr lang="en-US" sz="1630" dirty="0" err="1"/>
                  <a:t>SqlAgent</a:t>
                </a:r>
                <a:endParaRPr lang="en-US" sz="1630" dirty="0"/>
              </a:p>
              <a:p>
                <a:r>
                  <a:rPr lang="en-US" sz="1630" dirty="0"/>
                  <a:t>Get-</a:t>
                </a:r>
                <a:r>
                  <a:rPr lang="en-US" sz="1630" dirty="0" err="1"/>
                  <a:t>SqlAgentJob</a:t>
                </a:r>
                <a:endParaRPr lang="en-US" sz="1630" dirty="0"/>
              </a:p>
              <a:p>
                <a:r>
                  <a:rPr lang="en-US" sz="1630" dirty="0"/>
                  <a:t>Get-</a:t>
                </a:r>
                <a:r>
                  <a:rPr lang="en-US" sz="1630" dirty="0" err="1"/>
                  <a:t>SqlAgentJobHistory</a:t>
                </a:r>
                <a:endParaRPr lang="en-US" sz="1630" dirty="0"/>
              </a:p>
              <a:p>
                <a:r>
                  <a:rPr lang="en-US" sz="1630" dirty="0"/>
                  <a:t>Get-</a:t>
                </a:r>
                <a:r>
                  <a:rPr lang="en-US" sz="1630" dirty="0" err="1"/>
                  <a:t>SqlAgentJobSchedule</a:t>
                </a:r>
                <a:endParaRPr lang="en-US" sz="1630" dirty="0"/>
              </a:p>
              <a:p>
                <a:r>
                  <a:rPr lang="en-US" sz="1630" dirty="0"/>
                  <a:t>Get-</a:t>
                </a:r>
                <a:r>
                  <a:rPr lang="en-US" sz="1630" dirty="0" err="1"/>
                  <a:t>SqlAgentJobStep</a:t>
                </a:r>
                <a:endParaRPr lang="en-US" sz="1630" dirty="0"/>
              </a:p>
              <a:p>
                <a:r>
                  <a:rPr lang="en-US" sz="1630" dirty="0"/>
                  <a:t>Get-</a:t>
                </a:r>
                <a:r>
                  <a:rPr lang="en-US" sz="1630" dirty="0" err="1"/>
                  <a:t>SqlAgentSchedule</a:t>
                </a:r>
                <a:endParaRPr lang="en-US" sz="1630" dirty="0"/>
              </a:p>
            </p:txBody>
          </p:sp>
          <p:sp>
            <p:nvSpPr>
              <p:cNvPr id="13" name="Rectangle 12"/>
              <p:cNvSpPr/>
              <p:nvPr/>
            </p:nvSpPr>
            <p:spPr>
              <a:xfrm>
                <a:off x="6482899" y="3760474"/>
                <a:ext cx="4109891" cy="844847"/>
              </a:xfrm>
              <a:prstGeom prst="rect">
                <a:avLst/>
              </a:prstGeom>
            </p:spPr>
            <p:txBody>
              <a:bodyPr wrap="square">
                <a:spAutoFit/>
              </a:bodyPr>
              <a:lstStyle/>
              <a:p>
                <a:r>
                  <a:rPr lang="en-US" sz="1630" b="1" dirty="0"/>
                  <a:t>Invoke-</a:t>
                </a:r>
                <a:r>
                  <a:rPr lang="en-US" sz="1630" b="1" dirty="0" err="1"/>
                  <a:t>Sqlcmd</a:t>
                </a:r>
                <a:endParaRPr lang="en-US" sz="1630" b="1" dirty="0"/>
              </a:p>
              <a:p>
                <a:r>
                  <a:rPr lang="en-US" sz="1630" dirty="0"/>
                  <a:t>-</a:t>
                </a:r>
                <a:r>
                  <a:rPr lang="en-US" sz="1630" dirty="0" err="1"/>
                  <a:t>ConnectionString</a:t>
                </a:r>
                <a:r>
                  <a:rPr lang="en-US" sz="1630" dirty="0"/>
                  <a:t> Parameter</a:t>
                </a:r>
              </a:p>
              <a:p>
                <a:r>
                  <a:rPr lang="en-US" sz="1630" dirty="0"/>
                  <a:t>-</a:t>
                </a:r>
                <a:r>
                  <a:rPr lang="en-US" sz="1630" dirty="0" err="1"/>
                  <a:t>OutputAs</a:t>
                </a:r>
                <a:r>
                  <a:rPr lang="en-US" sz="1630" dirty="0"/>
                  <a:t> (As) Parameter</a:t>
                </a:r>
              </a:p>
            </p:txBody>
          </p:sp>
          <p:sp>
            <p:nvSpPr>
              <p:cNvPr id="14" name="Rectangle 13"/>
              <p:cNvSpPr/>
              <p:nvPr/>
            </p:nvSpPr>
            <p:spPr>
              <a:xfrm>
                <a:off x="6482898" y="4685107"/>
                <a:ext cx="4003014" cy="594009"/>
              </a:xfrm>
              <a:prstGeom prst="rect">
                <a:avLst/>
              </a:prstGeom>
            </p:spPr>
            <p:txBody>
              <a:bodyPr wrap="square">
                <a:spAutoFit/>
              </a:bodyPr>
              <a:lstStyle/>
              <a:p>
                <a:r>
                  <a:rPr lang="en-US" sz="1630" b="1" dirty="0"/>
                  <a:t>Provider</a:t>
                </a:r>
              </a:p>
              <a:p>
                <a:r>
                  <a:rPr lang="en-US" sz="1630" dirty="0" err="1"/>
                  <a:t>WhatIf</a:t>
                </a:r>
                <a:r>
                  <a:rPr lang="en-US" sz="1630" dirty="0"/>
                  <a:t> and Confirm now fully supported</a:t>
                </a:r>
              </a:p>
            </p:txBody>
          </p:sp>
        </p:grpSp>
        <p:sp>
          <p:nvSpPr>
            <p:cNvPr id="10" name="Rectangle 9"/>
            <p:cNvSpPr/>
            <p:nvPr/>
          </p:nvSpPr>
          <p:spPr>
            <a:xfrm>
              <a:off x="266249" y="1065301"/>
              <a:ext cx="4003014" cy="594009"/>
            </a:xfrm>
            <a:prstGeom prst="rect">
              <a:avLst/>
            </a:prstGeom>
          </p:spPr>
          <p:txBody>
            <a:bodyPr wrap="square">
              <a:spAutoFit/>
            </a:bodyPr>
            <a:lstStyle/>
            <a:p>
              <a:r>
                <a:rPr lang="en-US" sz="1630" b="1" dirty="0"/>
                <a:t>New Name!</a:t>
              </a:r>
            </a:p>
            <a:p>
              <a:r>
                <a:rPr lang="en-US" sz="1630" dirty="0"/>
                <a:t>Import-Module </a:t>
              </a:r>
              <a:r>
                <a:rPr lang="en-US" sz="1630" dirty="0" err="1"/>
                <a:t>SqlServer</a:t>
              </a:r>
              <a:endParaRPr lang="en-US" sz="1630" dirty="0"/>
            </a:p>
          </p:txBody>
        </p:sp>
      </p:grpSp>
      <p:pic>
        <p:nvPicPr>
          <p:cNvPr id="15" name="Picture 4" descr="Image result for emoji fire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935" y="2204403"/>
            <a:ext cx="1197428" cy="11974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emoji fr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4457" y="5362958"/>
            <a:ext cx="815161" cy="81516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http://pix.iemoji.com/images/emoji/apple/ios-9/256/clinking-beer-mug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4934" y="3849063"/>
            <a:ext cx="1144279" cy="114427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25 New Cmdlets + 3 Fixes + New Name</a:t>
            </a:r>
          </a:p>
        </p:txBody>
      </p:sp>
      <p:sp>
        <p:nvSpPr>
          <p:cNvPr id="18"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19"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251123761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p:cNvSpPr>
          <p:nvPr>
            <p:ph type="title"/>
          </p:nvPr>
        </p:nvSpPr>
        <p:spPr>
          <a:xfrm>
            <a:off x="274736" y="636105"/>
            <a:ext cx="11883829" cy="1143267"/>
          </a:xfrm>
          <a:prstGeom prst="rect">
            <a:avLst/>
          </a:prstGeom>
        </p:spPr>
        <p:txBody>
          <a:bodyPr lIns="0" tIns="0" rIns="0" bIns="0">
            <a:normAutofit/>
          </a:bodyPr>
          <a:lstStyle>
            <a:lvl1pPr>
              <a:defRPr sz="4800" spc="-200">
                <a:solidFill>
                  <a:schemeClr val="accent5"/>
                </a:solidFill>
              </a:defRPr>
            </a:lvl1pPr>
          </a:lstStyle>
          <a:p>
            <a:pPr algn="ctr"/>
            <a:r>
              <a:rPr lang="en-US" sz="6600" dirty="0" err="1"/>
              <a:t>dbatools</a:t>
            </a:r>
            <a:r>
              <a:rPr lang="en-US" sz="6600" dirty="0"/>
              <a:t> </a:t>
            </a:r>
            <a:r>
              <a:rPr lang="en-US" sz="6600" dirty="0">
                <a:solidFill>
                  <a:srgbClr val="FF0000"/>
                </a:solidFill>
              </a:rPr>
              <a:t>❤</a:t>
            </a:r>
            <a:r>
              <a:rPr lang="en-US" sz="6600" dirty="0"/>
              <a:t> SQL Server</a:t>
            </a:r>
            <a:endParaRPr sz="6600" dirty="0"/>
          </a:p>
        </p:txBody>
      </p:sp>
      <p:sp>
        <p:nvSpPr>
          <p:cNvPr id="4" name="Rectangle 3"/>
          <p:cNvSpPr/>
          <p:nvPr/>
        </p:nvSpPr>
        <p:spPr>
          <a:xfrm>
            <a:off x="4693231" y="5138696"/>
            <a:ext cx="2480167" cy="646331"/>
          </a:xfrm>
          <a:prstGeom prst="rect">
            <a:avLst/>
          </a:prstGeom>
        </p:spPr>
        <p:txBody>
          <a:bodyPr wrap="none">
            <a:spAutoFit/>
          </a:bodyPr>
          <a:lstStyle/>
          <a:p>
            <a:pPr algn="ctr"/>
            <a:r>
              <a:rPr lang="en-US" dirty="0"/>
              <a:t>Presented by</a:t>
            </a:r>
          </a:p>
          <a:p>
            <a:pPr algn="ctr"/>
            <a:r>
              <a:rPr lang="en-US" dirty="0"/>
              <a:t>Chrissy LeMaire, MVP</a:t>
            </a:r>
          </a:p>
        </p:txBody>
      </p:sp>
      <p:pic>
        <p:nvPicPr>
          <p:cNvPr id="6" name="Picture 5"/>
          <p:cNvPicPr>
            <a:picLocks noChangeAspect="1"/>
          </p:cNvPicPr>
          <p:nvPr/>
        </p:nvPicPr>
        <p:blipFill>
          <a:blip r:embed="rId3"/>
          <a:stretch>
            <a:fillRect/>
          </a:stretch>
        </p:blipFill>
        <p:spPr>
          <a:xfrm>
            <a:off x="4960416" y="2331542"/>
            <a:ext cx="2197518" cy="1995292"/>
          </a:xfrm>
          <a:prstGeom prst="rect">
            <a:avLst/>
          </a:prstGeom>
        </p:spPr>
      </p:pic>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86"/>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914400">
              <a:spcBef>
                <a:spcPts val="300"/>
              </a:spcBef>
              <a:defRPr sz="1300">
                <a:solidFill>
                  <a:srgbClr val="FFFFFF"/>
                </a:solidFill>
                <a:latin typeface="Segoe UI Light"/>
                <a:ea typeface="Segoe UI Light"/>
                <a:cs typeface="Segoe UI Light"/>
                <a:sym typeface="Segoe UI Light"/>
              </a:defRPr>
            </a:pPr>
            <a:r>
              <a:t>chrissy lemaire, mvp: netnerds.net, @cl                            code: dbatools.io</a:t>
            </a:r>
          </a:p>
        </p:txBody>
      </p:sp>
    </p:spTree>
    <p:extLst>
      <p:ext uri="{BB962C8B-B14F-4D97-AF65-F5344CB8AC3E}">
        <p14:creationId xmlns:p14="http://schemas.microsoft.com/office/powerpoint/2010/main" val="4135573073"/>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p:cNvSpPr>
          <p:nvPr>
            <p:ph type="title"/>
          </p:nvPr>
        </p:nvSpPr>
        <p:spPr>
          <a:xfrm>
            <a:off x="266249" y="265404"/>
            <a:ext cx="11883829" cy="946145"/>
          </a:xfrm>
          <a:prstGeom prst="rect">
            <a:avLst/>
          </a:prstGeom>
        </p:spPr>
        <p:txBody>
          <a:bodyPr lIns="0" tIns="0" rIns="0" bIns="0">
            <a:normAutofit fontScale="90000"/>
          </a:bodyPr>
          <a:lstStyle>
            <a:lvl1pPr>
              <a:defRPr sz="4800" spc="-200">
                <a:solidFill>
                  <a:schemeClr val="accent5"/>
                </a:solidFill>
              </a:defRPr>
            </a:lvl1pPr>
          </a:lstStyle>
          <a:p>
            <a:r>
              <a:rPr lang="en-US" dirty="0"/>
              <a:t>-</a:t>
            </a:r>
            <a:r>
              <a:rPr lang="en-US" dirty="0" err="1"/>
              <a:t>WhatIf</a:t>
            </a:r>
            <a:br>
              <a:rPr lang="en-US" dirty="0"/>
            </a:br>
            <a:r>
              <a:rPr lang="en-US" sz="2400" dirty="0"/>
              <a:t>SQL Server Migrations went more like this</a:t>
            </a:r>
            <a:r>
              <a:rPr lang="is-IS" sz="2400" dirty="0"/>
              <a:t>…</a:t>
            </a:r>
            <a:endParaRPr sz="2400" dirty="0"/>
          </a:p>
        </p:txBody>
      </p:sp>
      <p:sp>
        <p:nvSpPr>
          <p:cNvPr id="36"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37"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pic>
        <p:nvPicPr>
          <p:cNvPr id="41" name="start-sqlmigration-export.mp4"/>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2715893" y="1223157"/>
            <a:ext cx="6831869" cy="5056321"/>
          </a:xfrm>
          <a:prstGeom prst="rect">
            <a:avLst/>
          </a:prstGeom>
          <a:ln w="12700">
            <a:miter lim="400000"/>
          </a:ln>
        </p:spPr>
      </p:pic>
    </p:spTree>
    <p:extLst>
      <p:ext uri="{BB962C8B-B14F-4D97-AF65-F5344CB8AC3E}">
        <p14:creationId xmlns:p14="http://schemas.microsoft.com/office/powerpoint/2010/main" val="49998646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93"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7" fill="hold" display="0">
                  <p:stCondLst>
                    <p:cond delay="indefinite"/>
                  </p:stCondLst>
                </p:cTn>
                <p:tgtEl>
                  <p:spTgt spid="41"/>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p:cNvSpPr>
          <p:nvPr>
            <p:ph type="title"/>
          </p:nvPr>
        </p:nvSpPr>
        <p:spPr>
          <a:xfrm>
            <a:off x="274736" y="636105"/>
            <a:ext cx="11883829" cy="1143267"/>
          </a:xfrm>
          <a:prstGeom prst="rect">
            <a:avLst/>
          </a:prstGeom>
        </p:spPr>
        <p:txBody>
          <a:bodyPr lIns="0" tIns="0" rIns="0" bIns="0">
            <a:normAutofit/>
          </a:bodyPr>
          <a:lstStyle>
            <a:lvl1pPr>
              <a:defRPr sz="4800" spc="-200">
                <a:solidFill>
                  <a:schemeClr val="accent5"/>
                </a:solidFill>
              </a:defRPr>
            </a:lvl1pPr>
          </a:lstStyle>
          <a:p>
            <a:pPr algn="ctr"/>
            <a:r>
              <a:rPr lang="en-US" sz="6600" dirty="0"/>
              <a:t>Cloud &amp; </a:t>
            </a:r>
            <a:r>
              <a:rPr lang="en-US" sz="6600" dirty="0" err="1"/>
              <a:t>DataCenter</a:t>
            </a:r>
            <a:r>
              <a:rPr lang="en-US" sz="6600" dirty="0"/>
              <a:t> (PowerShell)</a:t>
            </a:r>
            <a:endParaRPr sz="6600" dirty="0"/>
          </a:p>
        </p:txBody>
      </p:sp>
      <p:sp>
        <p:nvSpPr>
          <p:cNvPr id="4" name="Rectangle 3"/>
          <p:cNvSpPr/>
          <p:nvPr/>
        </p:nvSpPr>
        <p:spPr>
          <a:xfrm>
            <a:off x="5290755" y="5316496"/>
            <a:ext cx="1851789" cy="369332"/>
          </a:xfrm>
          <a:prstGeom prst="rect">
            <a:avLst/>
          </a:prstGeom>
        </p:spPr>
        <p:txBody>
          <a:bodyPr wrap="none">
            <a:spAutoFit/>
          </a:bodyPr>
          <a:lstStyle/>
          <a:p>
            <a:pPr algn="ctr"/>
            <a:r>
              <a:rPr lang="en-US" dirty="0"/>
              <a:t>2015, 2016, 207</a:t>
            </a:r>
          </a:p>
        </p:txBody>
      </p:sp>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86"/>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914400">
              <a:spcBef>
                <a:spcPts val="300"/>
              </a:spcBef>
              <a:defRPr sz="1300">
                <a:solidFill>
                  <a:srgbClr val="FFFFFF"/>
                </a:solidFill>
                <a:latin typeface="Segoe UI Light"/>
                <a:ea typeface="Segoe UI Light"/>
                <a:cs typeface="Segoe UI Light"/>
                <a:sym typeface="Segoe UI Light"/>
              </a:defRPr>
            </a:pPr>
            <a:r>
              <a:t>chrissy lemaire, mvp: netnerds.net, @cl                            code: dbatools.io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6729" y="2108619"/>
            <a:ext cx="2799842" cy="2799842"/>
          </a:xfrm>
          <a:prstGeom prst="rect">
            <a:avLst/>
          </a:prstGeom>
        </p:spPr>
      </p:pic>
    </p:spTree>
    <p:extLst>
      <p:ext uri="{BB962C8B-B14F-4D97-AF65-F5344CB8AC3E}">
        <p14:creationId xmlns:p14="http://schemas.microsoft.com/office/powerpoint/2010/main" val="1027798644"/>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56"/>
          <p:cNvSpPr txBox="1">
            <a:spLocks/>
          </p:cNvSpPr>
          <p:nvPr/>
        </p:nvSpPr>
        <p:spPr>
          <a:xfrm>
            <a:off x="274736" y="636105"/>
            <a:ext cx="11883829" cy="1143267"/>
          </a:xfrm>
          <a:prstGeom prst="rect">
            <a:avLst/>
          </a:prstGeom>
        </p:spPr>
        <p:txBody>
          <a:bodyPr lIns="0" tIns="0" rIns="0" bIns="0" anchor="t">
            <a:normAutofit fontScale="97500"/>
          </a:bodyPr>
          <a:lstStyle>
            <a:lvl1pPr marL="0" marR="0" indent="0" algn="l" defTabSz="931388"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Calibri" panose="020F0502020204030204" pitchFamily="34" charset="0"/>
                <a:ea typeface="Calibri" panose="020F0502020204030204" pitchFamily="34" charset="0"/>
                <a:cs typeface="Calibri" panose="020F0502020204030204" pitchFamily="34" charset="0"/>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algn="ctr"/>
            <a:r>
              <a:rPr lang="en-US" sz="4000" dirty="0">
                <a:solidFill>
                  <a:schemeClr val="bg2"/>
                </a:solidFill>
              </a:rPr>
              <a:t>Brief History of SQL Server + PowerShell</a:t>
            </a:r>
          </a:p>
        </p:txBody>
      </p:sp>
      <p:pic>
        <p:nvPicPr>
          <p:cNvPr id="10" name="Picture 2" descr="SQL PASS PowerS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150" y="2153398"/>
            <a:ext cx="2333844" cy="232746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a:t> </a:t>
            </a:r>
          </a:p>
        </p:txBody>
      </p:sp>
      <p:sp>
        <p:nvSpPr>
          <p:cNvPr id="15" name="Rectangle 14"/>
          <p:cNvSpPr/>
          <p:nvPr/>
        </p:nvSpPr>
        <p:spPr>
          <a:xfrm>
            <a:off x="4314110" y="3067877"/>
            <a:ext cx="4301177" cy="830997"/>
          </a:xfrm>
          <a:prstGeom prst="rect">
            <a:avLst/>
          </a:prstGeom>
        </p:spPr>
        <p:txBody>
          <a:bodyPr wrap="none">
            <a:spAutoFit/>
          </a:bodyPr>
          <a:lstStyle/>
          <a:p>
            <a:r>
              <a:rPr lang="en-US" sz="4800" dirty="0"/>
              <a:t>SQLSERVER:\&gt;_</a:t>
            </a:r>
          </a:p>
        </p:txBody>
      </p:sp>
      <p:sp>
        <p:nvSpPr>
          <p:cNvPr id="12"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13"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3576305638"/>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p:cNvSpPr>
          <p:nvPr>
            <p:ph type="title"/>
          </p:nvPr>
        </p:nvSpPr>
        <p:spPr>
          <a:xfrm>
            <a:off x="274736" y="636105"/>
            <a:ext cx="11883829" cy="1143267"/>
          </a:xfrm>
          <a:prstGeom prst="rect">
            <a:avLst/>
          </a:prstGeom>
        </p:spPr>
        <p:txBody>
          <a:bodyPr lIns="0" tIns="0" rIns="0" bIns="0">
            <a:normAutofit/>
          </a:bodyPr>
          <a:lstStyle>
            <a:lvl1pPr>
              <a:defRPr sz="4800" spc="-200">
                <a:solidFill>
                  <a:schemeClr val="accent5"/>
                </a:solidFill>
              </a:defRPr>
            </a:lvl1pPr>
          </a:lstStyle>
          <a:p>
            <a:pPr algn="ctr"/>
            <a:r>
              <a:rPr lang="en-US" sz="6600" dirty="0"/>
              <a:t>DBA at NATO Special Ops</a:t>
            </a:r>
            <a:endParaRPr sz="6600" dirty="0"/>
          </a:p>
        </p:txBody>
      </p:sp>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86"/>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914400">
              <a:spcBef>
                <a:spcPts val="300"/>
              </a:spcBef>
              <a:defRPr sz="1300">
                <a:solidFill>
                  <a:srgbClr val="FFFFFF"/>
                </a:solidFill>
                <a:latin typeface="Segoe UI Light"/>
                <a:ea typeface="Segoe UI Light"/>
                <a:cs typeface="Segoe UI Light"/>
                <a:sym typeface="Segoe UI Light"/>
              </a:defRPr>
            </a:pPr>
            <a:r>
              <a:t>chrissy lemaire, mvp: netnerds.net, @cl                            code: dbatools.io</a:t>
            </a:r>
          </a:p>
        </p:txBody>
      </p:sp>
      <p:pic>
        <p:nvPicPr>
          <p:cNvPr id="1026" name="Picture 2" descr="Image result for nato special op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050" y="2014855"/>
            <a:ext cx="2743200" cy="3627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055039"/>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440"/>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dirty="0"/>
              <a:t>        twitter</a:t>
            </a:r>
          </a:p>
        </p:txBody>
      </p:sp>
      <p:sp>
        <p:nvSpPr>
          <p:cNvPr id="4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48" name="Shape 286"/>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914400">
              <a:spcBef>
                <a:spcPts val="300"/>
              </a:spcBef>
              <a:defRPr sz="1300">
                <a:solidFill>
                  <a:srgbClr val="FFFFFF"/>
                </a:solidFill>
                <a:latin typeface="Segoe UI Light"/>
                <a:ea typeface="Segoe UI Light"/>
                <a:cs typeface="Segoe UI Light"/>
                <a:sym typeface="Segoe UI Light"/>
              </a:defRPr>
            </a:pPr>
            <a:r>
              <a:t>chrissy lemaire, mvp: netnerds.net, @cl                            code: dbatools.io</a:t>
            </a:r>
          </a:p>
        </p:txBody>
      </p:sp>
      <p:pic>
        <p:nvPicPr>
          <p:cNvPr id="8" name="Picture 2" descr="Image result for giant twit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730" y="141827"/>
            <a:ext cx="1114378" cy="9048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24560" y="2672834"/>
            <a:ext cx="1967205" cy="1323439"/>
          </a:xfrm>
          <a:prstGeom prst="rect">
            <a:avLst/>
          </a:prstGeom>
        </p:spPr>
        <p:txBody>
          <a:bodyPr wrap="none">
            <a:spAutoFit/>
          </a:bodyPr>
          <a:lstStyle/>
          <a:p>
            <a:r>
              <a:rPr lang="en-US" sz="8000" dirty="0"/>
              <a:t>@cl</a:t>
            </a:r>
          </a:p>
        </p:txBody>
      </p:sp>
    </p:spTree>
    <p:extLst>
      <p:ext uri="{BB962C8B-B14F-4D97-AF65-F5344CB8AC3E}">
        <p14:creationId xmlns:p14="http://schemas.microsoft.com/office/powerpoint/2010/main" val="958840106"/>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 name="Group 256"/>
          <p:cNvGrpSpPr/>
          <p:nvPr/>
        </p:nvGrpSpPr>
        <p:grpSpPr>
          <a:xfrm>
            <a:off x="1900576" y="1888189"/>
            <a:ext cx="8208772" cy="2034806"/>
            <a:chOff x="-1" y="0"/>
            <a:chExt cx="8208771" cy="2034805"/>
          </a:xfrm>
        </p:grpSpPr>
        <p:sp>
          <p:nvSpPr>
            <p:cNvPr id="225" name="Shape 225"/>
            <p:cNvSpPr/>
            <p:nvPr/>
          </p:nvSpPr>
          <p:spPr>
            <a:xfrm>
              <a:off x="372029" y="0"/>
              <a:ext cx="574176" cy="370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strike="sngStrike" dirty="0"/>
                <a:t>Who</a:t>
              </a:r>
            </a:p>
          </p:txBody>
        </p:sp>
        <p:sp>
          <p:nvSpPr>
            <p:cNvPr id="226" name="Shape 226"/>
            <p:cNvSpPr/>
            <p:nvPr/>
          </p:nvSpPr>
          <p:spPr>
            <a:xfrm>
              <a:off x="2665573" y="0"/>
              <a:ext cx="1459691" cy="3693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a:t>Requirements</a:t>
              </a:r>
              <a:endParaRPr dirty="0"/>
            </a:p>
          </p:txBody>
        </p:sp>
        <p:sp>
          <p:nvSpPr>
            <p:cNvPr id="227" name="Shape 227"/>
            <p:cNvSpPr/>
            <p:nvPr/>
          </p:nvSpPr>
          <p:spPr>
            <a:xfrm>
              <a:off x="7003312" y="1665477"/>
              <a:ext cx="1151914" cy="3693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a:t>Questions</a:t>
              </a:r>
              <a:r>
                <a:rPr dirty="0"/>
                <a:t>!</a:t>
              </a:r>
            </a:p>
          </p:txBody>
        </p:sp>
        <p:sp>
          <p:nvSpPr>
            <p:cNvPr id="228" name="Shape 228"/>
            <p:cNvSpPr/>
            <p:nvPr/>
          </p:nvSpPr>
          <p:spPr>
            <a:xfrm>
              <a:off x="1542681" y="1665477"/>
              <a:ext cx="1010850" cy="3693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a:t>Overview</a:t>
              </a:r>
              <a:endParaRPr dirty="0"/>
            </a:p>
          </p:txBody>
        </p:sp>
        <p:sp>
          <p:nvSpPr>
            <p:cNvPr id="229" name="Shape 229"/>
            <p:cNvSpPr/>
            <p:nvPr/>
          </p:nvSpPr>
          <p:spPr>
            <a:xfrm>
              <a:off x="4475073" y="1665477"/>
              <a:ext cx="662998" cy="3693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a:t>Install</a:t>
              </a:r>
              <a:endParaRPr dirty="0"/>
            </a:p>
          </p:txBody>
        </p:sp>
        <p:sp>
          <p:nvSpPr>
            <p:cNvPr id="230" name="Shape 230"/>
            <p:cNvSpPr/>
            <p:nvPr/>
          </p:nvSpPr>
          <p:spPr>
            <a:xfrm>
              <a:off x="5487573" y="0"/>
              <a:ext cx="1350687" cy="3693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err="1"/>
                <a:t>Hella</a:t>
              </a:r>
              <a:r>
                <a:rPr lang="en-US" dirty="0"/>
                <a:t> Demos</a:t>
              </a:r>
              <a:endParaRPr dirty="0"/>
            </a:p>
          </p:txBody>
        </p:sp>
        <p:sp>
          <p:nvSpPr>
            <p:cNvPr id="232" name="Shape 232"/>
            <p:cNvSpPr/>
            <p:nvPr/>
          </p:nvSpPr>
          <p:spPr>
            <a:xfrm>
              <a:off x="-1" y="396723"/>
              <a:ext cx="1296002" cy="1296148"/>
            </a:xfrm>
            <a:prstGeom prst="rect">
              <a:avLst/>
            </a:prstGeom>
            <a:solidFill>
              <a:schemeClr val="accent6"/>
            </a:solidFill>
            <a:ln w="12700" cap="flat">
              <a:noFill/>
              <a:miter lim="400000"/>
            </a:ln>
            <a:effectLst/>
          </p:spPr>
          <p:txBody>
            <a:bodyPr wrap="square" lIns="146304" tIns="146304" rIns="146304" bIns="146304" numCol="1" anchor="ctr">
              <a:noAutofit/>
            </a:bodyPr>
            <a:lstStyle/>
            <a:p>
              <a:pPr algn="ctr" defTabSz="914400">
                <a:defRPr>
                  <a:solidFill>
                    <a:srgbClr val="1F497D"/>
                  </a:solidFill>
                  <a:latin typeface="Segoe UI Light"/>
                  <a:ea typeface="Segoe UI Light"/>
                  <a:cs typeface="Segoe UI Light"/>
                  <a:sym typeface="Segoe UI Light"/>
                </a:defRPr>
              </a:pPr>
              <a:endParaRPr/>
            </a:p>
          </p:txBody>
        </p:sp>
        <p:sp>
          <p:nvSpPr>
            <p:cNvPr id="233" name="Shape 233"/>
            <p:cNvSpPr/>
            <p:nvPr/>
          </p:nvSpPr>
          <p:spPr>
            <a:xfrm>
              <a:off x="1382553" y="396723"/>
              <a:ext cx="1296003" cy="1296148"/>
            </a:xfrm>
            <a:prstGeom prst="rect">
              <a:avLst/>
            </a:prstGeom>
            <a:solidFill>
              <a:schemeClr val="accent1"/>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4" name="Shape 234"/>
            <p:cNvSpPr/>
            <p:nvPr/>
          </p:nvSpPr>
          <p:spPr>
            <a:xfrm>
              <a:off x="2765107" y="396723"/>
              <a:ext cx="1296003" cy="1296148"/>
            </a:xfrm>
            <a:prstGeom prst="rect">
              <a:avLst/>
            </a:prstGeom>
            <a:solidFill>
              <a:srgbClr val="009F3C"/>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5" name="Shape 235"/>
            <p:cNvSpPr/>
            <p:nvPr/>
          </p:nvSpPr>
          <p:spPr>
            <a:xfrm>
              <a:off x="4147661" y="396723"/>
              <a:ext cx="1296003" cy="1296148"/>
            </a:xfrm>
            <a:prstGeom prst="rect">
              <a:avLst/>
            </a:prstGeom>
            <a:solidFill>
              <a:schemeClr val="accent5"/>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6" name="Shape 236"/>
            <p:cNvSpPr/>
            <p:nvPr/>
          </p:nvSpPr>
          <p:spPr>
            <a:xfrm>
              <a:off x="5530215" y="396723"/>
              <a:ext cx="1296002" cy="1296148"/>
            </a:xfrm>
            <a:prstGeom prst="rect">
              <a:avLst/>
            </a:prstGeom>
            <a:solidFill>
              <a:srgbClr val="00188F"/>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7" name="Shape 237"/>
            <p:cNvSpPr/>
            <p:nvPr/>
          </p:nvSpPr>
          <p:spPr>
            <a:xfrm>
              <a:off x="6912767" y="396723"/>
              <a:ext cx="1296003" cy="1296148"/>
            </a:xfrm>
            <a:prstGeom prst="rect">
              <a:avLst/>
            </a:prstGeom>
            <a:solidFill>
              <a:srgbClr val="A80000"/>
            </a:solidFill>
            <a:ln w="12700" cap="flat">
              <a:noFill/>
              <a:miter lim="400000"/>
            </a:ln>
            <a:effectLst/>
          </p:spPr>
          <p:txBody>
            <a:bodyPr wrap="square" lIns="146304" tIns="146304" rIns="146304" bIns="146304" numCol="1" anchor="ctr">
              <a:noAutofit/>
            </a:bodyPr>
            <a:lstStyle/>
            <a:p>
              <a:pPr algn="ctr" defTabSz="914400">
                <a:defRPr>
                  <a:solidFill>
                    <a:srgbClr val="1F497D"/>
                  </a:solidFill>
                  <a:latin typeface="Segoe UI Light"/>
                  <a:ea typeface="Segoe UI Light"/>
                  <a:cs typeface="Segoe UI Light"/>
                  <a:sym typeface="Segoe UI Light"/>
                </a:defRPr>
              </a:pPr>
              <a:endParaRPr/>
            </a:p>
          </p:txBody>
        </p:sp>
        <p:grpSp>
          <p:nvGrpSpPr>
            <p:cNvPr id="240" name="Group 240"/>
            <p:cNvGrpSpPr/>
            <p:nvPr/>
          </p:nvGrpSpPr>
          <p:grpSpPr>
            <a:xfrm>
              <a:off x="287949" y="684746"/>
              <a:ext cx="720066" cy="720066"/>
              <a:chOff x="-10" y="-10"/>
              <a:chExt cx="720064" cy="720065"/>
            </a:xfrm>
          </p:grpSpPr>
          <p:sp>
            <p:nvSpPr>
              <p:cNvPr id="238" name="Shape 238"/>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39" name="Shape 239"/>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1</a:t>
                </a:r>
              </a:p>
            </p:txBody>
          </p:sp>
        </p:grpSp>
        <p:grpSp>
          <p:nvGrpSpPr>
            <p:cNvPr id="243" name="Group 243"/>
            <p:cNvGrpSpPr/>
            <p:nvPr/>
          </p:nvGrpSpPr>
          <p:grpSpPr>
            <a:xfrm>
              <a:off x="1669557" y="684746"/>
              <a:ext cx="720066" cy="720066"/>
              <a:chOff x="-10" y="-10"/>
              <a:chExt cx="720064" cy="720065"/>
            </a:xfrm>
          </p:grpSpPr>
          <p:sp>
            <p:nvSpPr>
              <p:cNvPr id="241" name="Shape 241"/>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42" name="Shape 242"/>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2</a:t>
                </a:r>
              </a:p>
            </p:txBody>
          </p:sp>
        </p:grpSp>
        <p:grpSp>
          <p:nvGrpSpPr>
            <p:cNvPr id="246" name="Group 246"/>
            <p:cNvGrpSpPr/>
            <p:nvPr/>
          </p:nvGrpSpPr>
          <p:grpSpPr>
            <a:xfrm>
              <a:off x="3053058" y="684746"/>
              <a:ext cx="720065" cy="720066"/>
              <a:chOff x="-10" y="-10"/>
              <a:chExt cx="720064" cy="720065"/>
            </a:xfrm>
          </p:grpSpPr>
          <p:sp>
            <p:nvSpPr>
              <p:cNvPr id="244" name="Shape 244"/>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45" name="Shape 245"/>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3</a:t>
                </a:r>
              </a:p>
            </p:txBody>
          </p:sp>
        </p:grpSp>
        <p:grpSp>
          <p:nvGrpSpPr>
            <p:cNvPr id="249" name="Group 249"/>
            <p:cNvGrpSpPr/>
            <p:nvPr/>
          </p:nvGrpSpPr>
          <p:grpSpPr>
            <a:xfrm>
              <a:off x="4435612" y="684746"/>
              <a:ext cx="720065" cy="720066"/>
              <a:chOff x="-10" y="-10"/>
              <a:chExt cx="720064" cy="720065"/>
            </a:xfrm>
          </p:grpSpPr>
          <p:sp>
            <p:nvSpPr>
              <p:cNvPr id="247" name="Shape 247"/>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48" name="Shape 248"/>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4</a:t>
                </a:r>
              </a:p>
            </p:txBody>
          </p:sp>
        </p:grpSp>
        <p:grpSp>
          <p:nvGrpSpPr>
            <p:cNvPr id="252" name="Group 252"/>
            <p:cNvGrpSpPr/>
            <p:nvPr/>
          </p:nvGrpSpPr>
          <p:grpSpPr>
            <a:xfrm>
              <a:off x="5818166" y="684746"/>
              <a:ext cx="720066" cy="720066"/>
              <a:chOff x="-10" y="-10"/>
              <a:chExt cx="720064" cy="720065"/>
            </a:xfrm>
          </p:grpSpPr>
          <p:sp>
            <p:nvSpPr>
              <p:cNvPr id="250" name="Shape 250"/>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51" name="Shape 251"/>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5</a:t>
                </a:r>
              </a:p>
            </p:txBody>
          </p:sp>
        </p:grpSp>
        <p:grpSp>
          <p:nvGrpSpPr>
            <p:cNvPr id="255" name="Group 255"/>
            <p:cNvGrpSpPr/>
            <p:nvPr/>
          </p:nvGrpSpPr>
          <p:grpSpPr>
            <a:xfrm>
              <a:off x="7200717" y="684746"/>
              <a:ext cx="720066" cy="720066"/>
              <a:chOff x="-10" y="-10"/>
              <a:chExt cx="720064" cy="720065"/>
            </a:xfrm>
          </p:grpSpPr>
          <p:sp>
            <p:nvSpPr>
              <p:cNvPr id="253" name="Shape 253"/>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54" name="Shape 254"/>
              <p:cNvSpPr/>
              <p:nvPr/>
            </p:nvSpPr>
            <p:spPr>
              <a:xfrm>
                <a:off x="105452" y="55239"/>
                <a:ext cx="509177" cy="609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6</a:t>
                </a:r>
              </a:p>
            </p:txBody>
          </p:sp>
        </p:grpSp>
      </p:grpSp>
      <p:sp>
        <p:nvSpPr>
          <p:cNvPr id="258" name="Shape 258"/>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rPr dirty="0"/>
              <a:t>Agenda</a:t>
            </a:r>
            <a:r>
              <a:rPr lang="en-US" dirty="0"/>
              <a:t> - dbatools</a:t>
            </a:r>
            <a:endParaRPr dirty="0"/>
          </a:p>
        </p:txBody>
      </p:sp>
      <p:sp>
        <p:nvSpPr>
          <p:cNvPr id="36"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37"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1820612086"/>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t>whoami</a:t>
            </a:r>
          </a:p>
        </p:txBody>
      </p:sp>
      <p:sp>
        <p:nvSpPr>
          <p:cNvPr id="264" name="Shape 264"/>
          <p:cNvSpPr/>
          <p:nvPr/>
        </p:nvSpPr>
        <p:spPr>
          <a:xfrm>
            <a:off x="1932402" y="4072875"/>
            <a:ext cx="2664300" cy="1296003"/>
          </a:xfrm>
          <a:prstGeom prst="rect">
            <a:avLst/>
          </a:prstGeom>
          <a:solidFill>
            <a:srgbClr val="19BFE5"/>
          </a:solidFill>
          <a:ln w="12700">
            <a:miter lim="400000"/>
          </a:ln>
        </p:spPr>
        <p:txBody>
          <a:bodyPr lIns="146304" tIns="146304" rIns="146304" bIns="146304" anchor="ctr"/>
          <a:lstStyle/>
          <a:p>
            <a:pPr algn="ctr" defTabSz="914400">
              <a:defRPr sz="1600">
                <a:solidFill>
                  <a:srgbClr val="FFFFFF"/>
                </a:solidFill>
                <a:latin typeface="Segoe UI Light"/>
                <a:ea typeface="Segoe UI Light"/>
                <a:cs typeface="Segoe UI Light"/>
                <a:sym typeface="Segoe UI Light"/>
              </a:defRPr>
            </a:pPr>
            <a:endParaRPr/>
          </a:p>
        </p:txBody>
      </p:sp>
      <p:grpSp>
        <p:nvGrpSpPr>
          <p:cNvPr id="269" name="Group 269"/>
          <p:cNvGrpSpPr/>
          <p:nvPr/>
        </p:nvGrpSpPr>
        <p:grpSpPr>
          <a:xfrm>
            <a:off x="1913470" y="2560707"/>
            <a:ext cx="1378498" cy="1296003"/>
            <a:chOff x="0" y="0"/>
            <a:chExt cx="1378497" cy="1296001"/>
          </a:xfrm>
        </p:grpSpPr>
        <p:sp>
          <p:nvSpPr>
            <p:cNvPr id="265" name="Shape 265"/>
            <p:cNvSpPr/>
            <p:nvPr/>
          </p:nvSpPr>
          <p:spPr>
            <a:xfrm>
              <a:off x="-1" y="-1"/>
              <a:ext cx="1378499" cy="1296003"/>
            </a:xfrm>
            <a:prstGeom prst="rect">
              <a:avLst/>
            </a:prstGeom>
            <a:solidFill>
              <a:srgbClr val="107C10"/>
            </a:solidFill>
            <a:ln w="12700" cap="flat">
              <a:noFill/>
              <a:miter lim="400000"/>
            </a:ln>
            <a:effectLst/>
          </p:spPr>
          <p:txBody>
            <a:bodyPr wrap="square" lIns="146304" tIns="146304" rIns="146304" bIns="146304" numCol="1" anchor="ctr">
              <a:noAutofit/>
            </a:bodyPr>
            <a:lstStyle/>
            <a:p>
              <a:pPr algn="ctr" defTabSz="914400">
                <a:defRPr>
                  <a:solidFill>
                    <a:srgbClr val="1F497D"/>
                  </a:solidFill>
                  <a:latin typeface="Segoe UI Light"/>
                  <a:ea typeface="Segoe UI Light"/>
                  <a:cs typeface="Segoe UI Light"/>
                  <a:sym typeface="Segoe UI Light"/>
                </a:defRPr>
              </a:pPr>
              <a:endParaRPr/>
            </a:p>
          </p:txBody>
        </p:sp>
        <p:grpSp>
          <p:nvGrpSpPr>
            <p:cNvPr id="268" name="Group 268"/>
            <p:cNvGrpSpPr/>
            <p:nvPr/>
          </p:nvGrpSpPr>
          <p:grpSpPr>
            <a:xfrm>
              <a:off x="335326" y="315249"/>
              <a:ext cx="707847" cy="665503"/>
              <a:chOff x="0" y="0"/>
              <a:chExt cx="707845" cy="665502"/>
            </a:xfrm>
          </p:grpSpPr>
          <p:sp>
            <p:nvSpPr>
              <p:cNvPr id="266" name="Shape 266"/>
              <p:cNvSpPr/>
              <p:nvPr/>
            </p:nvSpPr>
            <p:spPr>
              <a:xfrm>
                <a:off x="0" y="-1"/>
                <a:ext cx="707846" cy="665503"/>
              </a:xfrm>
              <a:prstGeom prst="rect">
                <a:avLst/>
              </a:prstGeom>
              <a:solidFill>
                <a:srgbClr val="000000">
                  <a:alpha val="0"/>
                </a:srgbClr>
              </a:solidFill>
              <a:ln w="12700" cap="flat">
                <a:noFill/>
                <a:miter lim="400000"/>
              </a:ln>
              <a:effectLst/>
            </p:spPr>
            <p:txBody>
              <a:bodyPr wrap="square" lIns="146304" tIns="146304" rIns="146304" bIns="146304" numCol="1" anchor="t">
                <a:noAutofit/>
              </a:bodyPr>
              <a:lstStyle/>
              <a:p>
                <a:pPr>
                  <a:defRPr>
                    <a:latin typeface="Segoe UI Semilight"/>
                    <a:ea typeface="Segoe UI Semilight"/>
                    <a:cs typeface="Segoe UI Semilight"/>
                    <a:sym typeface="Segoe UI Semilight"/>
                  </a:defRPr>
                </a:pPr>
                <a:endParaRPr/>
              </a:p>
            </p:txBody>
          </p:sp>
          <p:pic>
            <p:nvPicPr>
              <p:cNvPr id="267" name="image4.png"/>
              <p:cNvPicPr>
                <a:picLocks noChangeAspect="1"/>
              </p:cNvPicPr>
              <p:nvPr/>
            </p:nvPicPr>
            <p:blipFill>
              <a:blip r:embed="rId3">
                <a:extLst/>
              </a:blip>
              <a:stretch>
                <a:fillRect/>
              </a:stretch>
            </p:blipFill>
            <p:spPr>
              <a:xfrm>
                <a:off x="0" y="-1"/>
                <a:ext cx="707846" cy="665504"/>
              </a:xfrm>
              <a:prstGeom prst="rect">
                <a:avLst/>
              </a:prstGeom>
              <a:ln w="12700" cap="flat">
                <a:noFill/>
                <a:miter lim="400000"/>
              </a:ln>
              <a:effectLst/>
            </p:spPr>
          </p:pic>
        </p:grpSp>
      </p:grpSp>
      <p:grpSp>
        <p:nvGrpSpPr>
          <p:cNvPr id="272" name="Group 272"/>
          <p:cNvGrpSpPr/>
          <p:nvPr/>
        </p:nvGrpSpPr>
        <p:grpSpPr>
          <a:xfrm>
            <a:off x="3219955" y="2560707"/>
            <a:ext cx="2664300" cy="1296005"/>
            <a:chOff x="0" y="-1"/>
            <a:chExt cx="2664299" cy="1296004"/>
          </a:xfrm>
        </p:grpSpPr>
        <p:sp>
          <p:nvSpPr>
            <p:cNvPr id="270" name="Shape 270"/>
            <p:cNvSpPr/>
            <p:nvPr/>
          </p:nvSpPr>
          <p:spPr>
            <a:xfrm>
              <a:off x="-1" y="-2"/>
              <a:ext cx="2664300" cy="1296005"/>
            </a:xfrm>
            <a:prstGeom prst="rect">
              <a:avLst/>
            </a:prstGeom>
            <a:solidFill>
              <a:srgbClr val="107C10"/>
            </a:solidFill>
            <a:ln w="12700" cap="flat">
              <a:noFill/>
              <a:miter lim="400000"/>
            </a:ln>
            <a:effectLst/>
          </p:spPr>
          <p:txBody>
            <a:bodyPr wrap="square" lIns="146304" tIns="146304" rIns="146304" bIns="146304" numCol="1" anchor="ctr">
              <a:noAutofit/>
            </a:bodyPr>
            <a:lstStyle/>
            <a:p>
              <a:pPr algn="ctr" defTabSz="914400">
                <a:defRPr sz="1600">
                  <a:solidFill>
                    <a:srgbClr val="FFFFFF"/>
                  </a:solidFill>
                  <a:latin typeface="Segoe UI Light"/>
                  <a:ea typeface="Segoe UI Light"/>
                  <a:cs typeface="Segoe UI Light"/>
                  <a:sym typeface="Segoe UI Light"/>
                </a:defRPr>
              </a:pPr>
              <a:endParaRPr/>
            </a:p>
          </p:txBody>
        </p:sp>
        <p:sp>
          <p:nvSpPr>
            <p:cNvPr id="271" name="Shape 271"/>
            <p:cNvSpPr/>
            <p:nvPr/>
          </p:nvSpPr>
          <p:spPr>
            <a:xfrm>
              <a:off x="-1" y="322879"/>
              <a:ext cx="2664300" cy="650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defTabSz="914400">
                <a:defRPr>
                  <a:solidFill>
                    <a:srgbClr val="FFFFFF"/>
                  </a:solidFill>
                  <a:latin typeface="Segoe UI Light"/>
                  <a:ea typeface="Segoe UI Light"/>
                  <a:cs typeface="Segoe UI Light"/>
                  <a:sym typeface="Segoe UI Light"/>
                </a:defRPr>
              </a:pPr>
              <a:r>
                <a:rPr dirty="0"/>
                <a:t>Email:</a:t>
              </a:r>
              <a:br>
                <a:rPr dirty="0"/>
              </a:br>
              <a:r>
                <a:rPr dirty="0"/>
                <a:t>clemaire@gmail.com</a:t>
              </a:r>
            </a:p>
          </p:txBody>
        </p:sp>
      </p:grpSp>
      <p:pic>
        <p:nvPicPr>
          <p:cNvPr id="273" name="image5.png"/>
          <p:cNvPicPr>
            <a:picLocks noChangeAspect="1"/>
          </p:cNvPicPr>
          <p:nvPr/>
        </p:nvPicPr>
        <p:blipFill>
          <a:blip r:embed="rId4">
            <a:extLst/>
          </a:blip>
          <a:stretch>
            <a:fillRect/>
          </a:stretch>
        </p:blipFill>
        <p:spPr>
          <a:xfrm>
            <a:off x="6182774" y="2560852"/>
            <a:ext cx="1296002" cy="1296002"/>
          </a:xfrm>
          <a:prstGeom prst="rect">
            <a:avLst/>
          </a:prstGeom>
          <a:ln w="12700">
            <a:miter lim="400000"/>
          </a:ln>
        </p:spPr>
      </p:pic>
      <p:grpSp>
        <p:nvGrpSpPr>
          <p:cNvPr id="276" name="Group 276"/>
          <p:cNvGrpSpPr/>
          <p:nvPr/>
        </p:nvGrpSpPr>
        <p:grpSpPr>
          <a:xfrm>
            <a:off x="7478771" y="2560707"/>
            <a:ext cx="2664300" cy="1296005"/>
            <a:chOff x="0" y="-1"/>
            <a:chExt cx="2664299" cy="1296004"/>
          </a:xfrm>
        </p:grpSpPr>
        <p:sp>
          <p:nvSpPr>
            <p:cNvPr id="274" name="Shape 274"/>
            <p:cNvSpPr/>
            <p:nvPr/>
          </p:nvSpPr>
          <p:spPr>
            <a:xfrm>
              <a:off x="-1" y="-2"/>
              <a:ext cx="2664300" cy="1296005"/>
            </a:xfrm>
            <a:prstGeom prst="rect">
              <a:avLst/>
            </a:prstGeom>
            <a:solidFill>
              <a:srgbClr val="006699"/>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75" name="Shape 275"/>
            <p:cNvSpPr/>
            <p:nvPr/>
          </p:nvSpPr>
          <p:spPr>
            <a:xfrm>
              <a:off x="-1" y="322879"/>
              <a:ext cx="2664300" cy="650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defTabSz="914400">
                <a:defRPr>
                  <a:solidFill>
                    <a:srgbClr val="FFFFFF"/>
                  </a:solidFill>
                  <a:latin typeface="Segoe UI Light"/>
                  <a:ea typeface="Segoe UI Light"/>
                  <a:cs typeface="Segoe UI Light"/>
                  <a:sym typeface="Segoe UI Light"/>
                </a:defRPr>
              </a:pPr>
              <a:r>
                <a:rPr dirty="0"/>
                <a:t>Profile:</a:t>
              </a:r>
              <a:endParaRPr dirty="0">
                <a:solidFill>
                  <a:srgbClr val="000000"/>
                </a:solidFill>
                <a:latin typeface="Segoe UI Semilight"/>
                <a:ea typeface="Segoe UI Semilight"/>
                <a:cs typeface="Segoe UI Semilight"/>
                <a:sym typeface="Segoe UI Semilight"/>
              </a:endParaRPr>
            </a:p>
            <a:p>
              <a:pPr algn="ctr" defTabSz="914400">
                <a:defRPr>
                  <a:latin typeface="Segoe UI Light"/>
                  <a:ea typeface="Segoe UI Light"/>
                  <a:cs typeface="Segoe UI Light"/>
                  <a:sym typeface="Segoe UI Light"/>
                </a:defRPr>
              </a:pPr>
              <a:r>
                <a:rPr dirty="0">
                  <a:solidFill>
                    <a:srgbClr val="FFFFFF"/>
                  </a:solidFill>
                  <a:uFill>
                    <a:solidFill>
                      <a:srgbClr val="FFFFFF"/>
                    </a:solidFill>
                  </a:uFill>
                </a:rPr>
                <a:t>Chrissy LeMaire</a:t>
              </a:r>
              <a:endParaRPr dirty="0">
                <a:solidFill>
                  <a:srgbClr val="FFFFFF"/>
                </a:solidFill>
                <a:uFill>
                  <a:solidFill>
                    <a:srgbClr val="FFFFFF"/>
                  </a:solidFill>
                </a:uFill>
                <a:hlinkClick r:id="rId5"/>
              </a:endParaRPr>
            </a:p>
          </p:txBody>
        </p:sp>
      </p:grpSp>
      <p:pic>
        <p:nvPicPr>
          <p:cNvPr id="277" name="image6.png"/>
          <p:cNvPicPr>
            <a:picLocks noChangeAspect="1"/>
          </p:cNvPicPr>
          <p:nvPr/>
        </p:nvPicPr>
        <p:blipFill>
          <a:blip r:embed="rId6">
            <a:extLst/>
          </a:blip>
          <a:stretch>
            <a:fillRect/>
          </a:stretch>
        </p:blipFill>
        <p:spPr>
          <a:xfrm>
            <a:off x="6182774" y="4072875"/>
            <a:ext cx="1296002" cy="1296002"/>
          </a:xfrm>
          <a:prstGeom prst="rect">
            <a:avLst/>
          </a:prstGeom>
          <a:ln w="12700">
            <a:miter lim="400000"/>
          </a:ln>
        </p:spPr>
      </p:pic>
      <p:grpSp>
        <p:nvGrpSpPr>
          <p:cNvPr id="280" name="Group 280"/>
          <p:cNvGrpSpPr/>
          <p:nvPr/>
        </p:nvGrpSpPr>
        <p:grpSpPr>
          <a:xfrm>
            <a:off x="7478772" y="4072875"/>
            <a:ext cx="2664300" cy="1296005"/>
            <a:chOff x="0" y="0"/>
            <a:chExt cx="2664299" cy="1296004"/>
          </a:xfrm>
        </p:grpSpPr>
        <p:sp>
          <p:nvSpPr>
            <p:cNvPr id="278" name="Shape 278"/>
            <p:cNvSpPr/>
            <p:nvPr/>
          </p:nvSpPr>
          <p:spPr>
            <a:xfrm>
              <a:off x="-1" y="-1"/>
              <a:ext cx="2664301" cy="1296006"/>
            </a:xfrm>
            <a:prstGeom prst="rect">
              <a:avLst/>
            </a:prstGeom>
            <a:solidFill>
              <a:srgbClr val="464543"/>
            </a:solidFill>
            <a:ln w="12700" cap="flat">
              <a:noFill/>
              <a:miter lim="400000"/>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79" name="Shape 279"/>
            <p:cNvSpPr/>
            <p:nvPr/>
          </p:nvSpPr>
          <p:spPr>
            <a:xfrm>
              <a:off x="-1" y="43480"/>
              <a:ext cx="2664301" cy="12090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defTabSz="914400">
                <a:defRPr>
                  <a:solidFill>
                    <a:srgbClr val="FFFFFF"/>
                  </a:solidFill>
                  <a:latin typeface="Segoe UI Light"/>
                  <a:ea typeface="Segoe UI Light"/>
                  <a:cs typeface="Segoe UI Light"/>
                  <a:sym typeface="Segoe UI Light"/>
                </a:defRPr>
              </a:pPr>
              <a:r>
                <a:rPr dirty="0"/>
                <a:t>Tech:</a:t>
              </a:r>
              <a:endParaRPr dirty="0">
                <a:solidFill>
                  <a:srgbClr val="000000"/>
                </a:solidFill>
                <a:latin typeface="Segoe UI Semilight"/>
                <a:ea typeface="Segoe UI Semilight"/>
                <a:cs typeface="Segoe UI Semilight"/>
                <a:sym typeface="Segoe UI Semilight"/>
              </a:endParaRPr>
            </a:p>
            <a:p>
              <a:pPr algn="ctr" defTabSz="914400">
                <a:defRPr>
                  <a:solidFill>
                    <a:srgbClr val="FFFFFF"/>
                  </a:solidFill>
                  <a:latin typeface="Segoe UI Light"/>
                  <a:ea typeface="Segoe UI Light"/>
                  <a:cs typeface="Segoe UI Light"/>
                  <a:sym typeface="Segoe UI Light"/>
                </a:defRPr>
              </a:pPr>
              <a:r>
                <a:rPr dirty="0">
                  <a:uFill>
                    <a:solidFill>
                      <a:srgbClr val="FFFFFF"/>
                    </a:solidFill>
                  </a:uFill>
                </a:rPr>
                <a:t>netnerds.net</a:t>
              </a:r>
              <a:r>
                <a:rPr lang="en-US" dirty="0">
                  <a:uFill>
                    <a:solidFill>
                      <a:srgbClr val="FFFFFF"/>
                    </a:solidFill>
                  </a:uFill>
                </a:rPr>
                <a:t>, dbatools.io</a:t>
              </a:r>
              <a:endParaRPr dirty="0">
                <a:uFill>
                  <a:solidFill>
                    <a:srgbClr val="FFFFFF"/>
                  </a:solidFill>
                </a:uFill>
                <a:hlinkClick r:id="rId7"/>
              </a:endParaRPr>
            </a:p>
            <a:p>
              <a:pPr algn="ctr" defTabSz="914400">
                <a:defRPr>
                  <a:solidFill>
                    <a:srgbClr val="FFFFFF"/>
                  </a:solidFill>
                  <a:latin typeface="Segoe UI Light"/>
                  <a:ea typeface="Segoe UI Light"/>
                  <a:cs typeface="Segoe UI Light"/>
                  <a:sym typeface="Segoe UI Light"/>
                </a:defRPr>
              </a:pPr>
              <a:r>
                <a:rPr dirty="0"/>
                <a:t>Food:</a:t>
              </a:r>
              <a:endParaRPr dirty="0">
                <a:solidFill>
                  <a:srgbClr val="000000"/>
                </a:solidFill>
                <a:latin typeface="Segoe UI Semilight"/>
                <a:ea typeface="Segoe UI Semilight"/>
                <a:cs typeface="Segoe UI Semilight"/>
                <a:sym typeface="Segoe UI Semilight"/>
              </a:endParaRPr>
            </a:p>
            <a:p>
              <a:pPr algn="ctr" defTabSz="914400">
                <a:defRPr>
                  <a:solidFill>
                    <a:srgbClr val="FFFFFF"/>
                  </a:solidFill>
                  <a:latin typeface="Segoe UI Light"/>
                  <a:ea typeface="Segoe UI Light"/>
                  <a:cs typeface="Segoe UI Light"/>
                  <a:sym typeface="Segoe UI Light"/>
                </a:defRPr>
              </a:pPr>
              <a:r>
                <a:rPr dirty="0">
                  <a:solidFill>
                    <a:schemeClr val="bg1"/>
                  </a:solidFill>
                  <a:uFill>
                    <a:solidFill>
                      <a:srgbClr val="FFFFFF"/>
                    </a:solidFill>
                  </a:uFill>
                </a:rPr>
                <a:t>RealCajunRecipes.com</a:t>
              </a:r>
              <a:endParaRPr dirty="0">
                <a:solidFill>
                  <a:schemeClr val="bg1"/>
                </a:solidFill>
                <a:uFill>
                  <a:solidFill>
                    <a:srgbClr val="FFFFFF"/>
                  </a:solidFill>
                </a:uFill>
                <a:hlinkClick r:id="rId8"/>
              </a:endParaRPr>
            </a:p>
          </p:txBody>
        </p:sp>
      </p:grpSp>
      <p:grpSp>
        <p:nvGrpSpPr>
          <p:cNvPr id="283" name="Group 283"/>
          <p:cNvGrpSpPr/>
          <p:nvPr/>
        </p:nvGrpSpPr>
        <p:grpSpPr>
          <a:xfrm>
            <a:off x="2956639" y="4072873"/>
            <a:ext cx="2918192" cy="1296006"/>
            <a:chOff x="-1" y="-2"/>
            <a:chExt cx="2918191" cy="1296005"/>
          </a:xfrm>
        </p:grpSpPr>
        <p:sp>
          <p:nvSpPr>
            <p:cNvPr id="281" name="Shape 281"/>
            <p:cNvSpPr/>
            <p:nvPr/>
          </p:nvSpPr>
          <p:spPr>
            <a:xfrm>
              <a:off x="-1" y="-2"/>
              <a:ext cx="2918191" cy="1296005"/>
            </a:xfrm>
            <a:prstGeom prst="rect">
              <a:avLst/>
            </a:prstGeom>
            <a:solidFill>
              <a:srgbClr val="19BFE5"/>
            </a:solidFill>
            <a:ln w="12700" cap="flat">
              <a:noFill/>
              <a:miter lim="400000"/>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r>
                <a:rPr lang="en-US" sz="2400" dirty="0">
                  <a:solidFill>
                    <a:schemeClr val="bg1"/>
                  </a:solidFill>
                </a:rPr>
                <a:t>@cl</a:t>
              </a:r>
              <a:endParaRPr sz="2400" dirty="0">
                <a:solidFill>
                  <a:schemeClr val="bg1"/>
                </a:solidFill>
              </a:endParaRPr>
            </a:p>
          </p:txBody>
        </p:sp>
        <p:sp>
          <p:nvSpPr>
            <p:cNvPr id="282" name="Shape 282"/>
            <p:cNvSpPr/>
            <p:nvPr/>
          </p:nvSpPr>
          <p:spPr>
            <a:xfrm>
              <a:off x="-1" y="418129"/>
              <a:ext cx="2918191" cy="4597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defTabSz="914400">
                <a:defRPr sz="2400" u="sng">
                  <a:solidFill>
                    <a:srgbClr val="FFFFFF"/>
                  </a:solidFill>
                  <a:uFill>
                    <a:solidFill>
                      <a:srgbClr val="FFFFFF"/>
                    </a:solidFill>
                  </a:uFill>
                  <a:latin typeface="Segoe UI Light"/>
                  <a:ea typeface="Segoe UI Light"/>
                  <a:cs typeface="Segoe UI Light"/>
                  <a:sym typeface="Segoe UI Light"/>
                  <a:hlinkClick r:id="rId9"/>
                </a:defRPr>
              </a:lvl1pPr>
            </a:lstStyle>
            <a:p>
              <a:pPr>
                <a:defRPr u="none">
                  <a:uFillTx/>
                </a:defRPr>
              </a:pPr>
              <a:endParaRPr dirty="0">
                <a:solidFill>
                  <a:schemeClr val="bg1"/>
                </a:solidFill>
                <a:uFill>
                  <a:solidFill>
                    <a:srgbClr val="FFFFFF"/>
                  </a:solidFill>
                </a:uFill>
                <a:hlinkClick r:id="rId9"/>
              </a:endParaRPr>
            </a:p>
          </p:txBody>
        </p:sp>
      </p:grpSp>
      <p:pic>
        <p:nvPicPr>
          <p:cNvPr id="284" name="image7.png"/>
          <p:cNvPicPr>
            <a:picLocks noChangeAspect="1"/>
          </p:cNvPicPr>
          <p:nvPr/>
        </p:nvPicPr>
        <p:blipFill>
          <a:blip r:embed="rId10">
            <a:extLst/>
          </a:blip>
          <a:stretch>
            <a:fillRect/>
          </a:stretch>
        </p:blipFill>
        <p:spPr>
          <a:xfrm>
            <a:off x="2067972" y="4072875"/>
            <a:ext cx="1296003" cy="1296002"/>
          </a:xfrm>
          <a:prstGeom prst="rect">
            <a:avLst/>
          </a:prstGeom>
          <a:ln w="12700">
            <a:miter lim="400000"/>
          </a:ln>
        </p:spPr>
      </p:pic>
      <p:sp>
        <p:nvSpPr>
          <p:cNvPr id="285" name="Shape 285"/>
          <p:cNvSpPr/>
          <p:nvPr/>
        </p:nvSpPr>
        <p:spPr>
          <a:xfrm>
            <a:off x="1932402" y="1317506"/>
            <a:ext cx="7920882" cy="7772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a:defRPr sz="1500">
                <a:latin typeface="Segoe UI Semilight"/>
                <a:ea typeface="Segoe UI Semilight"/>
                <a:cs typeface="Segoe UI Semilight"/>
                <a:sym typeface="Segoe UI Semilight"/>
              </a:defRPr>
            </a:pPr>
            <a:r>
              <a:rPr dirty="0"/>
              <a:t>Chrissy LeMaire, Microsoft PowerShell MVP</a:t>
            </a:r>
            <a:endParaRPr dirty="0">
              <a:solidFill>
                <a:srgbClr val="000000"/>
              </a:solidFill>
            </a:endParaRPr>
          </a:p>
          <a:p>
            <a:pPr algn="ctr">
              <a:defRPr sz="1500">
                <a:latin typeface="Segoe UI Semilight"/>
                <a:ea typeface="Segoe UI Semilight"/>
                <a:cs typeface="Segoe UI Semilight"/>
                <a:sym typeface="Segoe UI Semilight"/>
              </a:defRPr>
            </a:pPr>
            <a:r>
              <a:rPr dirty="0"/>
              <a:t>Sr. Systems Engineer/DBA for General Dynamics IT at NATO Special Ops HQ in Belgium</a:t>
            </a:r>
            <a:endParaRPr dirty="0">
              <a:solidFill>
                <a:srgbClr val="000000"/>
              </a:solidFill>
            </a:endParaRPr>
          </a:p>
          <a:p>
            <a:pPr algn="ctr">
              <a:defRPr sz="1500">
                <a:latin typeface="Segoe UI Semilight"/>
                <a:ea typeface="Segoe UI Semilight"/>
                <a:cs typeface="Segoe UI Semilight"/>
                <a:sym typeface="Segoe UI Semilight"/>
              </a:defRPr>
            </a:pPr>
            <a:r>
              <a:rPr dirty="0"/>
              <a:t>SQL Server since 1999 and PowerShell since 2005</a:t>
            </a:r>
          </a:p>
        </p:txBody>
      </p:sp>
      <p:sp>
        <p:nvSpPr>
          <p:cNvPr id="2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28"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1802078923"/>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440"/>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dirty="0"/>
              <a:t>        </a:t>
            </a:r>
            <a:r>
              <a:rPr lang="en-US" dirty="0" err="1"/>
              <a:t>dbatools</a:t>
            </a:r>
            <a:endParaRPr lang="en-US" dirty="0"/>
          </a:p>
        </p:txBody>
      </p:sp>
      <p:pic>
        <p:nvPicPr>
          <p:cNvPr id="29" name="image19.png" descr="https://camo.githubusercontent.com/8c93ea16603184bd5a75fe4da5647891e23ed8e1/68747470733a2f2f626c6f672e6e65746e657264732e6e65742f77702d636f6e74656e742f75706c6f6164732f323031362f30352f646261746f6f6c732e706e67"/>
          <p:cNvPicPr>
            <a:picLocks noChangeAspect="1"/>
          </p:cNvPicPr>
          <p:nvPr/>
        </p:nvPicPr>
        <p:blipFill>
          <a:blip r:embed="rId3">
            <a:extLst/>
          </a:blip>
          <a:stretch>
            <a:fillRect/>
          </a:stretch>
        </p:blipFill>
        <p:spPr>
          <a:xfrm>
            <a:off x="109493" y="141827"/>
            <a:ext cx="1014859" cy="1014860"/>
          </a:xfrm>
          <a:prstGeom prst="rect">
            <a:avLst/>
          </a:prstGeom>
          <a:ln w="12700">
            <a:miter lim="400000"/>
          </a:ln>
        </p:spPr>
      </p:pic>
      <p:pic>
        <p:nvPicPr>
          <p:cNvPr id="12" name="Picture 11"/>
          <p:cNvPicPr>
            <a:picLocks noChangeAspect="1"/>
          </p:cNvPicPr>
          <p:nvPr/>
        </p:nvPicPr>
        <p:blipFill>
          <a:blip r:embed="rId4"/>
          <a:stretch>
            <a:fillRect/>
          </a:stretch>
        </p:blipFill>
        <p:spPr>
          <a:xfrm>
            <a:off x="1548758" y="1335126"/>
            <a:ext cx="9571546" cy="4838281"/>
          </a:xfrm>
          <a:prstGeom prst="rect">
            <a:avLst/>
          </a:prstGeom>
        </p:spPr>
      </p:pic>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rPr lang="en-US" dirty="0"/>
              <a:t>System Requirements</a:t>
            </a:r>
            <a:endParaRPr dirty="0"/>
          </a:p>
        </p:txBody>
      </p:sp>
      <p:sp>
        <p:nvSpPr>
          <p:cNvPr id="2" name="Rectangle 1"/>
          <p:cNvSpPr/>
          <p:nvPr/>
        </p:nvSpPr>
        <p:spPr>
          <a:xfrm>
            <a:off x="532101" y="1491732"/>
            <a:ext cx="5126576" cy="4031873"/>
          </a:xfrm>
          <a:prstGeom prst="rect">
            <a:avLst/>
          </a:prstGeom>
        </p:spPr>
        <p:txBody>
          <a:bodyPr wrap="square">
            <a:spAutoFit/>
          </a:bodyPr>
          <a:lstStyle/>
          <a:p>
            <a:pPr>
              <a:defRPr sz="2400">
                <a:latin typeface="Segoe UI Semilight"/>
                <a:ea typeface="Segoe UI Semilight"/>
                <a:cs typeface="Segoe UI Semilight"/>
                <a:sym typeface="Segoe UI Semilight"/>
              </a:defRPr>
            </a:pPr>
            <a:r>
              <a:rPr lang="en-US" sz="3200" b="1" u="sng" dirty="0"/>
              <a:t>Minimum</a:t>
            </a:r>
            <a:br>
              <a:rPr lang="en-US" sz="3200" b="1" u="sng" dirty="0"/>
            </a:br>
            <a:endParaRPr lang="en-US" sz="3200" b="1" u="sng" dirty="0"/>
          </a:p>
          <a:p>
            <a:pPr>
              <a:defRPr sz="2400">
                <a:latin typeface="Segoe UI Semilight"/>
                <a:ea typeface="Segoe UI Semilight"/>
                <a:cs typeface="Segoe UI Semilight"/>
                <a:sym typeface="Segoe UI Semilight"/>
              </a:defRPr>
            </a:pPr>
            <a:r>
              <a:rPr lang="en-US" sz="2000" dirty="0"/>
              <a:t>Client</a:t>
            </a:r>
          </a:p>
          <a:p>
            <a:pPr marL="342900" indent="-342900">
              <a:buFont typeface="Arial" panose="020B0604020202020204" pitchFamily="34" charset="0"/>
              <a:buChar char="•"/>
              <a:defRPr sz="2400">
                <a:latin typeface="Segoe UI Semilight"/>
                <a:ea typeface="Segoe UI Semilight"/>
                <a:cs typeface="Segoe UI Semilight"/>
                <a:sym typeface="Segoe UI Semilight"/>
              </a:defRPr>
            </a:pPr>
            <a:r>
              <a:rPr lang="en-US" sz="2000" dirty="0"/>
              <a:t>PowerShell v3</a:t>
            </a:r>
          </a:p>
          <a:p>
            <a:pPr marL="342900" indent="-342900">
              <a:buFont typeface="Arial" panose="020B0604020202020204" pitchFamily="34" charset="0"/>
              <a:buChar char="•"/>
              <a:defRPr sz="2400">
                <a:latin typeface="Segoe UI Semilight"/>
                <a:ea typeface="Segoe UI Semilight"/>
                <a:cs typeface="Segoe UI Semilight"/>
                <a:sym typeface="Segoe UI Semilight"/>
              </a:defRPr>
            </a:pPr>
            <a:r>
              <a:rPr lang="en-US" sz="2000" dirty="0"/>
              <a:t>SQL Server Management Studio 2008 R2</a:t>
            </a:r>
          </a:p>
          <a:p>
            <a:pPr marL="342900" indent="-342900">
              <a:buFont typeface="Arial" panose="020B0604020202020204" pitchFamily="34" charset="0"/>
              <a:buChar char="•"/>
              <a:defRPr sz="2400">
                <a:latin typeface="Segoe UI Semilight"/>
                <a:ea typeface="Segoe UI Semilight"/>
                <a:cs typeface="Segoe UI Semilight"/>
                <a:sym typeface="Segoe UI Semilight"/>
              </a:defRPr>
            </a:pPr>
            <a:endParaRPr lang="en-US" sz="2000" dirty="0"/>
          </a:p>
          <a:p>
            <a:pPr>
              <a:defRPr sz="2400">
                <a:latin typeface="Segoe UI Semilight"/>
                <a:ea typeface="Segoe UI Semilight"/>
                <a:cs typeface="Segoe UI Semilight"/>
                <a:sym typeface="Segoe UI Semilight"/>
              </a:defRPr>
            </a:pPr>
            <a:r>
              <a:rPr lang="en-US" sz="2000" dirty="0"/>
              <a:t>Server</a:t>
            </a:r>
          </a:p>
          <a:p>
            <a:pPr marL="342900" indent="-342900">
              <a:buFont typeface="Arial" panose="020B0604020202020204" pitchFamily="34" charset="0"/>
              <a:buChar char="•"/>
              <a:defRPr sz="2400">
                <a:latin typeface="Segoe UI Semilight"/>
                <a:ea typeface="Segoe UI Semilight"/>
                <a:cs typeface="Segoe UI Semilight"/>
                <a:sym typeface="Segoe UI Semilight"/>
              </a:defRPr>
            </a:pPr>
            <a:r>
              <a:rPr lang="en-US" sz="2000" dirty="0"/>
              <a:t>SQL Server 2000</a:t>
            </a:r>
          </a:p>
          <a:p>
            <a:pPr>
              <a:defRPr sz="2400">
                <a:latin typeface="Segoe UI Semilight"/>
                <a:ea typeface="Segoe UI Semilight"/>
                <a:cs typeface="Segoe UI Semilight"/>
                <a:sym typeface="Segoe UI Semilight"/>
              </a:defRPr>
            </a:pPr>
            <a:endParaRPr lang="en-US" dirty="0"/>
          </a:p>
          <a:p>
            <a:pPr marL="342900" lvl="3" indent="-342900">
              <a:buFont typeface="Arial" panose="020B0604020202020204" pitchFamily="34" charset="0"/>
              <a:buChar char="•"/>
              <a:defRPr sz="2400">
                <a:latin typeface="Segoe UI Semilight"/>
                <a:ea typeface="Segoe UI Semilight"/>
                <a:cs typeface="Segoe UI Semilight"/>
                <a:sym typeface="Segoe UI Semilight"/>
              </a:defRPr>
            </a:pPr>
            <a:endParaRPr lang="en-US" dirty="0"/>
          </a:p>
          <a:p>
            <a:pPr>
              <a:defRPr sz="2400">
                <a:latin typeface="Segoe UI Semilight"/>
                <a:ea typeface="Segoe UI Semilight"/>
                <a:cs typeface="Segoe UI Semilight"/>
                <a:sym typeface="Segoe UI Semilight"/>
              </a:defRPr>
            </a:pPr>
            <a:endParaRPr lang="en-US" dirty="0"/>
          </a:p>
        </p:txBody>
      </p:sp>
      <p:sp>
        <p:nvSpPr>
          <p:cNvPr id="6" name="Rectangle 5"/>
          <p:cNvSpPr/>
          <p:nvPr/>
        </p:nvSpPr>
        <p:spPr>
          <a:xfrm>
            <a:off x="6583841" y="1451976"/>
            <a:ext cx="5634664" cy="4031873"/>
          </a:xfrm>
          <a:prstGeom prst="rect">
            <a:avLst/>
          </a:prstGeom>
        </p:spPr>
        <p:txBody>
          <a:bodyPr wrap="square">
            <a:spAutoFit/>
          </a:bodyPr>
          <a:lstStyle/>
          <a:p>
            <a:pPr>
              <a:defRPr sz="2400">
                <a:latin typeface="Segoe UI Semilight"/>
                <a:ea typeface="Segoe UI Semilight"/>
                <a:cs typeface="Segoe UI Semilight"/>
                <a:sym typeface="Segoe UI Semilight"/>
              </a:defRPr>
            </a:pPr>
            <a:r>
              <a:rPr lang="en-US" sz="3200" b="1" u="sng" dirty="0"/>
              <a:t>Recommended</a:t>
            </a:r>
            <a:br>
              <a:rPr lang="en-US" sz="3200" b="1" u="sng" dirty="0"/>
            </a:br>
            <a:endParaRPr lang="en-US" sz="3200" b="1" u="sng" dirty="0"/>
          </a:p>
          <a:p>
            <a:pPr>
              <a:defRPr sz="2400">
                <a:latin typeface="Segoe UI Semilight"/>
                <a:ea typeface="Segoe UI Semilight"/>
                <a:cs typeface="Segoe UI Semilight"/>
                <a:sym typeface="Segoe UI Semilight"/>
              </a:defRPr>
            </a:pPr>
            <a:r>
              <a:rPr lang="en-US" sz="2000" dirty="0"/>
              <a:t>Client</a:t>
            </a:r>
          </a:p>
          <a:p>
            <a:pPr marL="342900" indent="-342900">
              <a:buFont typeface="Arial" panose="020B0604020202020204" pitchFamily="34" charset="0"/>
              <a:buChar char="•"/>
              <a:defRPr sz="2400">
                <a:latin typeface="Segoe UI Semilight"/>
                <a:ea typeface="Segoe UI Semilight"/>
                <a:cs typeface="Segoe UI Semilight"/>
                <a:sym typeface="Segoe UI Semilight"/>
              </a:defRPr>
            </a:pPr>
            <a:r>
              <a:rPr lang="en-US" sz="2000" dirty="0"/>
              <a:t>PowerShell v5</a:t>
            </a:r>
          </a:p>
          <a:p>
            <a:pPr marL="342900" indent="-342900">
              <a:buFont typeface="Arial" panose="020B0604020202020204" pitchFamily="34" charset="0"/>
              <a:buChar char="•"/>
              <a:defRPr sz="2400">
                <a:latin typeface="Segoe UI Semilight"/>
                <a:ea typeface="Segoe UI Semilight"/>
                <a:cs typeface="Segoe UI Semilight"/>
                <a:sym typeface="Segoe UI Semilight"/>
              </a:defRPr>
            </a:pPr>
            <a:r>
              <a:rPr lang="en-US" sz="2000" dirty="0"/>
              <a:t>SQL Server Management Studio 2012+</a:t>
            </a:r>
          </a:p>
          <a:p>
            <a:pPr marL="342900" indent="-342900">
              <a:buFont typeface="Arial" panose="020B0604020202020204" pitchFamily="34" charset="0"/>
              <a:buChar char="•"/>
              <a:defRPr sz="2400">
                <a:latin typeface="Segoe UI Semilight"/>
                <a:ea typeface="Segoe UI Semilight"/>
                <a:cs typeface="Segoe UI Semilight"/>
                <a:sym typeface="Segoe UI Semilight"/>
              </a:defRPr>
            </a:pPr>
            <a:endParaRPr lang="en-US" sz="2000" dirty="0"/>
          </a:p>
          <a:p>
            <a:pPr>
              <a:defRPr sz="2400">
                <a:latin typeface="Segoe UI Semilight"/>
                <a:ea typeface="Segoe UI Semilight"/>
                <a:cs typeface="Segoe UI Semilight"/>
                <a:sym typeface="Segoe UI Semilight"/>
              </a:defRPr>
            </a:pPr>
            <a:r>
              <a:rPr lang="en-US" sz="2000" dirty="0"/>
              <a:t>Server</a:t>
            </a:r>
          </a:p>
          <a:p>
            <a:pPr marL="342900" indent="-342900">
              <a:buFont typeface="Arial" panose="020B0604020202020204" pitchFamily="34" charset="0"/>
              <a:buChar char="•"/>
              <a:defRPr sz="2400">
                <a:latin typeface="Segoe UI Semilight"/>
                <a:ea typeface="Segoe UI Semilight"/>
                <a:cs typeface="Segoe UI Semilight"/>
                <a:sym typeface="Segoe UI Semilight"/>
              </a:defRPr>
            </a:pPr>
            <a:r>
              <a:rPr lang="en-US" sz="2000" dirty="0"/>
              <a:t>SQL Server 2005+</a:t>
            </a:r>
          </a:p>
          <a:p>
            <a:pPr>
              <a:defRPr sz="2400">
                <a:latin typeface="Segoe UI Semilight"/>
                <a:ea typeface="Segoe UI Semilight"/>
                <a:cs typeface="Segoe UI Semilight"/>
                <a:sym typeface="Segoe UI Semilight"/>
              </a:defRPr>
            </a:pPr>
            <a:endParaRPr lang="en-US" dirty="0"/>
          </a:p>
          <a:p>
            <a:pPr marL="342900" lvl="3" indent="-342900">
              <a:buFont typeface="Arial" panose="020B0604020202020204" pitchFamily="34" charset="0"/>
              <a:buChar char="•"/>
              <a:defRPr sz="2400">
                <a:latin typeface="Segoe UI Semilight"/>
                <a:ea typeface="Segoe UI Semilight"/>
                <a:cs typeface="Segoe UI Semilight"/>
                <a:sym typeface="Segoe UI Semilight"/>
              </a:defRPr>
            </a:pPr>
            <a:endParaRPr lang="en-US" dirty="0"/>
          </a:p>
          <a:p>
            <a:pPr>
              <a:defRPr sz="2400">
                <a:latin typeface="Segoe UI Semilight"/>
                <a:ea typeface="Segoe UI Semilight"/>
                <a:cs typeface="Segoe UI Semilight"/>
                <a:sym typeface="Segoe UI Semilight"/>
              </a:defRPr>
            </a:pPr>
            <a:endParaRPr lang="en-US" dirty="0"/>
          </a:p>
        </p:txBody>
      </p:sp>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59595283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rPr lang="en-US" dirty="0"/>
              <a:t>Install is easy</a:t>
            </a:r>
            <a:endParaRPr dirty="0"/>
          </a:p>
        </p:txBody>
      </p:sp>
      <p:sp>
        <p:nvSpPr>
          <p:cNvPr id="7" name="Rectangle 6"/>
          <p:cNvSpPr/>
          <p:nvPr/>
        </p:nvSpPr>
        <p:spPr>
          <a:xfrm>
            <a:off x="532101" y="1491732"/>
            <a:ext cx="11116560" cy="3785652"/>
          </a:xfrm>
          <a:prstGeom prst="rect">
            <a:avLst/>
          </a:prstGeom>
        </p:spPr>
        <p:txBody>
          <a:bodyPr wrap="square">
            <a:spAutoFit/>
          </a:bodyPr>
          <a:lstStyle/>
          <a:p>
            <a:pPr>
              <a:defRPr sz="2400">
                <a:latin typeface="Segoe UI Semilight"/>
                <a:ea typeface="Segoe UI Semilight"/>
                <a:cs typeface="Segoe UI Semilight"/>
                <a:sym typeface="Segoe UI Semilight"/>
              </a:defRPr>
            </a:pPr>
            <a:r>
              <a:rPr lang="en-US" sz="3200" b="1" u="sng" dirty="0"/>
              <a:t>PowerShell Gallery</a:t>
            </a:r>
          </a:p>
          <a:p>
            <a:pPr>
              <a:defRPr sz="2400">
                <a:latin typeface="Segoe UI Semilight"/>
                <a:ea typeface="Segoe UI Semilight"/>
                <a:cs typeface="Segoe UI Semilight"/>
                <a:sym typeface="Segoe UI Semilight"/>
              </a:defRPr>
            </a:pPr>
            <a:endParaRPr lang="en-US" sz="2000" dirty="0"/>
          </a:p>
          <a:p>
            <a:pPr marL="457200" indent="-457200">
              <a:buFont typeface="Arial" panose="020B0604020202020204" pitchFamily="34" charset="0"/>
              <a:buChar char="•"/>
              <a:defRPr sz="2400">
                <a:latin typeface="Segoe UI Semilight"/>
                <a:ea typeface="Segoe UI Semilight"/>
                <a:cs typeface="Segoe UI Semilight"/>
                <a:sym typeface="Segoe UI Semilight"/>
              </a:defRPr>
            </a:pPr>
            <a:r>
              <a:rPr lang="en-US" sz="2400" dirty="0"/>
              <a:t>Install-Module </a:t>
            </a:r>
            <a:r>
              <a:rPr lang="en-US" sz="2400" dirty="0" err="1"/>
              <a:t>dbatools</a:t>
            </a:r>
            <a:endParaRPr lang="en-US" sz="2400" dirty="0"/>
          </a:p>
          <a:p>
            <a:pPr marL="457200" indent="-457200">
              <a:buFont typeface="Arial" panose="020B0604020202020204" pitchFamily="34" charset="0"/>
              <a:buChar char="•"/>
              <a:defRPr sz="2400">
                <a:latin typeface="Segoe UI Semilight"/>
                <a:ea typeface="Segoe UI Semilight"/>
                <a:cs typeface="Segoe UI Semilight"/>
                <a:sym typeface="Segoe UI Semilight"/>
              </a:defRPr>
            </a:pPr>
            <a:r>
              <a:rPr lang="en-US" sz="2400" dirty="0"/>
              <a:t>Install-Module </a:t>
            </a:r>
            <a:r>
              <a:rPr lang="en-US" sz="2400" dirty="0" err="1"/>
              <a:t>dbatools</a:t>
            </a:r>
            <a:r>
              <a:rPr lang="en-US" sz="2400" dirty="0"/>
              <a:t> –Scope </a:t>
            </a:r>
            <a:r>
              <a:rPr lang="en-US" sz="2400" dirty="0" err="1"/>
              <a:t>CurrentUser</a:t>
            </a:r>
            <a:br>
              <a:rPr lang="en-US" sz="2000" dirty="0"/>
            </a:br>
            <a:endParaRPr lang="en-US" sz="2000" b="1" u="sng" dirty="0"/>
          </a:p>
          <a:p>
            <a:pPr>
              <a:defRPr sz="2400">
                <a:latin typeface="Segoe UI Semilight"/>
                <a:ea typeface="Segoe UI Semilight"/>
                <a:cs typeface="Segoe UI Semilight"/>
                <a:sym typeface="Segoe UI Semilight"/>
              </a:defRPr>
            </a:pPr>
            <a:r>
              <a:rPr lang="en-US" sz="3200" b="1" u="sng" dirty="0"/>
              <a:t>GitHub – dbatools.io/</a:t>
            </a:r>
            <a:r>
              <a:rPr lang="en-US" sz="3200" b="1" u="sng" dirty="0" err="1"/>
              <a:t>git</a:t>
            </a:r>
            <a:endParaRPr lang="en-US" sz="3200" b="1" u="sng" dirty="0"/>
          </a:p>
          <a:p>
            <a:pPr>
              <a:defRPr sz="2400">
                <a:latin typeface="Segoe UI Semilight"/>
                <a:ea typeface="Segoe UI Semilight"/>
                <a:cs typeface="Segoe UI Semilight"/>
                <a:sym typeface="Segoe UI Semilight"/>
              </a:defRPr>
            </a:pPr>
            <a:endParaRPr lang="en-US" sz="2000" dirty="0"/>
          </a:p>
          <a:p>
            <a:pPr marL="457200" indent="-457200">
              <a:buFont typeface="Arial" panose="020B0604020202020204" pitchFamily="34" charset="0"/>
              <a:buChar char="•"/>
              <a:defRPr sz="2400">
                <a:latin typeface="Segoe UI Semilight"/>
                <a:ea typeface="Segoe UI Semilight"/>
                <a:cs typeface="Segoe UI Semilight"/>
                <a:sym typeface="Segoe UI Semilight"/>
              </a:defRPr>
            </a:pPr>
            <a:r>
              <a:rPr lang="en-US" sz="2400" dirty="0"/>
              <a:t>Invoke-Expression (Invoke-</a:t>
            </a:r>
            <a:r>
              <a:rPr lang="en-US" sz="2400" dirty="0" err="1"/>
              <a:t>WebRequest</a:t>
            </a:r>
            <a:r>
              <a:rPr lang="en-US" sz="2400" dirty="0"/>
              <a:t> https://dbatools.io/in)</a:t>
            </a:r>
          </a:p>
          <a:p>
            <a:pPr marL="457200" indent="-457200">
              <a:buFont typeface="Arial" panose="020B0604020202020204" pitchFamily="34" charset="0"/>
              <a:buChar char="•"/>
              <a:defRPr sz="2400">
                <a:latin typeface="Segoe UI Semilight"/>
                <a:ea typeface="Segoe UI Semilight"/>
                <a:cs typeface="Segoe UI Semilight"/>
                <a:sym typeface="Segoe UI Semilight"/>
              </a:defRPr>
            </a:pPr>
            <a:r>
              <a:rPr lang="en-US" sz="2400" dirty="0"/>
              <a:t>Clone repo found at dbatools.io/</a:t>
            </a:r>
            <a:r>
              <a:rPr lang="en-US" sz="2400" dirty="0" err="1"/>
              <a:t>git</a:t>
            </a:r>
            <a:r>
              <a:rPr lang="en-US" sz="2400" dirty="0"/>
              <a:t>, Import-Module </a:t>
            </a:r>
            <a:r>
              <a:rPr lang="en-US" sz="2400" dirty="0" err="1"/>
              <a:t>dbatools</a:t>
            </a:r>
            <a:br>
              <a:rPr lang="en-US" sz="2000" dirty="0"/>
            </a:br>
            <a:endParaRPr lang="en-US" sz="2000" b="1" u="sng" dirty="0"/>
          </a:p>
        </p:txBody>
      </p:sp>
      <p:sp>
        <p:nvSpPr>
          <p:cNvPr id="6"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209469792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rPr lang="en-US" dirty="0"/>
              <a:t>See?</a:t>
            </a:r>
            <a:endParaRPr dirty="0"/>
          </a:p>
        </p:txBody>
      </p:sp>
      <p:pic>
        <p:nvPicPr>
          <p:cNvPr id="4" name="inst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6315" y="1063256"/>
            <a:ext cx="9016431" cy="5063830"/>
          </a:xfrm>
          <a:prstGeom prst="rect">
            <a:avLst/>
          </a:prstGeom>
        </p:spPr>
      </p:pic>
      <p:sp>
        <p:nvSpPr>
          <p:cNvPr id="6"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7"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55918699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7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266249" y="291530"/>
            <a:ext cx="11883829" cy="946145"/>
          </a:xfrm>
          <a:prstGeom prst="rect">
            <a:avLst/>
          </a:prstGeom>
        </p:spPr>
        <p:txBody>
          <a:bodyPr lIns="0" tIns="0" rIns="0" bIns="0">
            <a:normAutofit/>
          </a:bodyPr>
          <a:lstStyle>
            <a:lvl1pPr>
              <a:defRPr sz="4800" spc="-200">
                <a:solidFill>
                  <a:schemeClr val="accent5"/>
                </a:solidFill>
              </a:defRPr>
            </a:lvl1pPr>
          </a:lstStyle>
          <a:p>
            <a:r>
              <a:rPr lang="en-US" dirty="0"/>
              <a:t>Support</a:t>
            </a:r>
            <a:endParaRPr dirty="0"/>
          </a:p>
        </p:txBody>
      </p:sp>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5" name="Rectangle 4"/>
          <p:cNvSpPr/>
          <p:nvPr/>
        </p:nvSpPr>
        <p:spPr>
          <a:xfrm>
            <a:off x="530087" y="1376422"/>
            <a:ext cx="10186682" cy="4524315"/>
          </a:xfrm>
          <a:prstGeom prst="rect">
            <a:avLst/>
          </a:prstGeom>
        </p:spPr>
        <p:txBody>
          <a:bodyPr wrap="square">
            <a:spAutoFit/>
          </a:bodyPr>
          <a:lstStyle/>
          <a:p>
            <a:pPr marL="285750" indent="-285750">
              <a:buFont typeface="Arial" panose="020B0604020202020204" pitchFamily="34" charset="0"/>
              <a:buChar char="•"/>
            </a:pPr>
            <a:r>
              <a:rPr lang="en-US" sz="3600" dirty="0"/>
              <a:t>SQL Server 2000 – </a:t>
            </a:r>
            <a:r>
              <a:rPr lang="en-US" sz="3600" dirty="0" err="1"/>
              <a:t>vNext</a:t>
            </a:r>
            <a:endParaRPr lang="en-US" sz="3600" dirty="0"/>
          </a:p>
          <a:p>
            <a:pPr marL="285750" indent="-285750">
              <a:buFont typeface="Arial" panose="020B0604020202020204" pitchFamily="34" charset="0"/>
              <a:buChar char="•"/>
            </a:pPr>
            <a:r>
              <a:rPr lang="en-US" sz="3600" dirty="0"/>
              <a:t>Express – Datacenter Edition</a:t>
            </a:r>
          </a:p>
          <a:p>
            <a:pPr marL="285750" indent="-285750">
              <a:buFont typeface="Arial" panose="020B0604020202020204" pitchFamily="34" charset="0"/>
              <a:buChar char="•"/>
            </a:pPr>
            <a:r>
              <a:rPr lang="en-US" sz="3600" dirty="0"/>
              <a:t>Clustered and stand-alone instances</a:t>
            </a:r>
          </a:p>
          <a:p>
            <a:pPr marL="285750" indent="-285750">
              <a:buFont typeface="Arial" panose="020B0604020202020204" pitchFamily="34" charset="0"/>
              <a:buChar char="•"/>
            </a:pPr>
            <a:r>
              <a:rPr lang="en-US" sz="3600" dirty="0"/>
              <a:t>Windows and SQL authentication</a:t>
            </a:r>
          </a:p>
          <a:p>
            <a:pPr marL="285750" indent="-285750">
              <a:buFont typeface="Arial" panose="020B0604020202020204" pitchFamily="34" charset="0"/>
              <a:buChar char="•"/>
            </a:pPr>
            <a:r>
              <a:rPr lang="en-US" sz="3600" dirty="0"/>
              <a:t>Default and named instances</a:t>
            </a:r>
          </a:p>
          <a:p>
            <a:pPr marL="285750" indent="-285750">
              <a:buFont typeface="Arial" panose="020B0604020202020204" pitchFamily="34" charset="0"/>
              <a:buChar char="•"/>
            </a:pPr>
            <a:r>
              <a:rPr lang="en-US" sz="3600" dirty="0"/>
              <a:t>Multiple instances on one server</a:t>
            </a:r>
          </a:p>
          <a:p>
            <a:pPr marL="285750" indent="-285750">
              <a:buFont typeface="Arial" panose="020B0604020202020204" pitchFamily="34" charset="0"/>
              <a:buChar char="•"/>
            </a:pPr>
            <a:r>
              <a:rPr lang="en-US" sz="3600" dirty="0"/>
              <a:t>Auto-populated parameters for command-line completion (think -Databases and -Logins)</a:t>
            </a:r>
          </a:p>
        </p:txBody>
      </p:sp>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346139834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266249" y="291530"/>
            <a:ext cx="11883829" cy="946145"/>
          </a:xfrm>
          <a:prstGeom prst="rect">
            <a:avLst/>
          </a:prstGeom>
        </p:spPr>
        <p:txBody>
          <a:bodyPr lIns="0" tIns="0" rIns="0" bIns="0">
            <a:normAutofit/>
          </a:bodyPr>
          <a:lstStyle>
            <a:lvl1pPr>
              <a:defRPr sz="4800" spc="-200">
                <a:solidFill>
                  <a:schemeClr val="accent5"/>
                </a:solidFill>
              </a:defRPr>
            </a:lvl1pPr>
          </a:lstStyle>
          <a:p>
            <a:r>
              <a:rPr lang="en-US" dirty="0"/>
              <a:t>Support</a:t>
            </a:r>
            <a:endParaRPr dirty="0"/>
          </a:p>
        </p:txBody>
      </p:sp>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pic>
        <p:nvPicPr>
          <p:cNvPr id="2" name="autocomplet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1992" y="1237675"/>
            <a:ext cx="11618085" cy="4344807"/>
          </a:xfrm>
          <a:prstGeom prst="rect">
            <a:avLst/>
          </a:prstGeom>
        </p:spPr>
      </p:pic>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101369223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a:xfrm>
            <a:off x="266249" y="246551"/>
            <a:ext cx="11883829" cy="946145"/>
          </a:xfrm>
          <a:prstGeom prst="rect">
            <a:avLst/>
          </a:prstGeom>
        </p:spPr>
        <p:txBody>
          <a:bodyPr lIns="0" tIns="0" rIns="0" bIns="0"/>
          <a:lstStyle>
            <a:lvl1pPr>
              <a:defRPr sz="4800" spc="-200">
                <a:solidFill>
                  <a:schemeClr val="accent5"/>
                </a:solidFill>
              </a:defRPr>
            </a:lvl1pPr>
          </a:lstStyle>
          <a:p>
            <a:r>
              <a:rPr lang="en-US" dirty="0"/>
              <a:t>First Release - SQL Server 2008</a:t>
            </a:r>
            <a:endParaRPr dirty="0"/>
          </a:p>
        </p:txBody>
      </p:sp>
      <p:sp>
        <p:nvSpPr>
          <p:cNvPr id="5" name="TextBox 4"/>
          <p:cNvSpPr txBox="1"/>
          <p:nvPr/>
        </p:nvSpPr>
        <p:spPr>
          <a:xfrm>
            <a:off x="3378361" y="1404558"/>
            <a:ext cx="6060866" cy="4117313"/>
          </a:xfrm>
          <a:prstGeom prst="rect">
            <a:avLst/>
          </a:prstGeom>
          <a:noFill/>
        </p:spPr>
        <p:txBody>
          <a:bodyPr wrap="none" rtlCol="0">
            <a:spAutoFit/>
          </a:bodyPr>
          <a:lstStyle/>
          <a:p>
            <a:r>
              <a:rPr lang="en-US" sz="2852" dirty="0"/>
              <a:t>August 2008</a:t>
            </a:r>
          </a:p>
          <a:p>
            <a:r>
              <a:rPr lang="en-US" sz="2852" dirty="0" err="1"/>
              <a:t>Minishell</a:t>
            </a:r>
            <a:r>
              <a:rPr lang="en-US" sz="2852" dirty="0"/>
              <a:t> - SQLPS.exe</a:t>
            </a:r>
          </a:p>
          <a:p>
            <a:r>
              <a:rPr lang="en-US" sz="2852" dirty="0" err="1"/>
              <a:t>Snapin</a:t>
            </a:r>
            <a:r>
              <a:rPr lang="en-US" sz="2852" dirty="0"/>
              <a:t> - SqlServerProviderSnapin100</a:t>
            </a:r>
          </a:p>
          <a:p>
            <a:r>
              <a:rPr lang="en-US" sz="2852" dirty="0"/>
              <a:t>5 commands + Provider</a:t>
            </a:r>
          </a:p>
          <a:p>
            <a:pPr lvl="5"/>
            <a:r>
              <a:rPr lang="en-US" sz="2852" dirty="0"/>
              <a:t>     Invoke-</a:t>
            </a:r>
            <a:r>
              <a:rPr lang="en-US" sz="2852" dirty="0" err="1"/>
              <a:t>SqlCmd</a:t>
            </a:r>
            <a:endParaRPr lang="en-US" sz="2852" dirty="0"/>
          </a:p>
          <a:p>
            <a:pPr lvl="5"/>
            <a:r>
              <a:rPr lang="en-US" sz="2852" dirty="0"/>
              <a:t>     Invoke-</a:t>
            </a:r>
            <a:r>
              <a:rPr lang="en-US" sz="2852" dirty="0" err="1"/>
              <a:t>PolicyEvaluation</a:t>
            </a:r>
            <a:endParaRPr lang="en-US" sz="2852" dirty="0"/>
          </a:p>
          <a:p>
            <a:pPr lvl="5"/>
            <a:r>
              <a:rPr lang="en-US" sz="2852" dirty="0"/>
              <a:t>     Convert-</a:t>
            </a:r>
            <a:r>
              <a:rPr lang="en-US" sz="2852" dirty="0" err="1"/>
              <a:t>UrnToPath</a:t>
            </a:r>
            <a:endParaRPr lang="en-US" sz="2852" dirty="0"/>
          </a:p>
          <a:p>
            <a:pPr lvl="5"/>
            <a:r>
              <a:rPr lang="en-US" sz="2852" dirty="0"/>
              <a:t>     Encode-</a:t>
            </a:r>
            <a:r>
              <a:rPr lang="en-US" sz="2852" dirty="0" err="1"/>
              <a:t>SqlName</a:t>
            </a:r>
            <a:endParaRPr lang="en-US" sz="2852" dirty="0"/>
          </a:p>
          <a:p>
            <a:pPr lvl="5"/>
            <a:r>
              <a:rPr lang="en-US" sz="2852" dirty="0"/>
              <a:t>     Decode-</a:t>
            </a:r>
            <a:r>
              <a:rPr lang="en-US" sz="2852" dirty="0" err="1"/>
              <a:t>SqlName</a:t>
            </a:r>
            <a:endParaRPr lang="en-US" sz="2852" dirty="0"/>
          </a:p>
        </p:txBody>
      </p:sp>
      <p:sp>
        <p:nvSpPr>
          <p:cNvPr id="6"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7"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179689814"/>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266249" y="291530"/>
            <a:ext cx="11883829" cy="946145"/>
          </a:xfrm>
          <a:prstGeom prst="rect">
            <a:avLst/>
          </a:prstGeom>
        </p:spPr>
        <p:txBody>
          <a:bodyPr lIns="0" tIns="0" rIns="0" bIns="0">
            <a:normAutofit/>
          </a:bodyPr>
          <a:lstStyle>
            <a:lvl1pPr>
              <a:defRPr sz="4800" spc="-200">
                <a:solidFill>
                  <a:schemeClr val="accent5"/>
                </a:solidFill>
              </a:defRPr>
            </a:lvl1pPr>
          </a:lstStyle>
          <a:p>
            <a:r>
              <a:rPr lang="en-US" dirty="0"/>
              <a:t>Start-</a:t>
            </a:r>
            <a:r>
              <a:rPr lang="en-US" dirty="0" err="1"/>
              <a:t>SqlMigration</a:t>
            </a:r>
            <a:endParaRPr dirty="0"/>
          </a:p>
        </p:txBody>
      </p:sp>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pic>
        <p:nvPicPr>
          <p:cNvPr id="2" name="sharepoint-migr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8354" y="1092808"/>
            <a:ext cx="8752354" cy="5073828"/>
          </a:xfrm>
          <a:prstGeom prst="rect">
            <a:avLst/>
          </a:prstGeom>
        </p:spPr>
      </p:pic>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245360018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1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fullScrn="1">
              <p:cMediaNode vol="80000">
                <p:cTn id="12" fill="hold" display="0">
                  <p:stCondLst>
                    <p:cond delay="indefinite"/>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266249" y="291530"/>
            <a:ext cx="11883829" cy="946145"/>
          </a:xfrm>
          <a:prstGeom prst="rect">
            <a:avLst/>
          </a:prstGeom>
        </p:spPr>
        <p:txBody>
          <a:bodyPr lIns="0" tIns="0" rIns="0" bIns="0">
            <a:normAutofit/>
          </a:bodyPr>
          <a:lstStyle>
            <a:lvl1pPr>
              <a:defRPr sz="4800" spc="-200">
                <a:solidFill>
                  <a:schemeClr val="accent5"/>
                </a:solidFill>
              </a:defRPr>
            </a:lvl1pPr>
          </a:lstStyle>
          <a:p>
            <a:r>
              <a:rPr lang="en-US" dirty="0"/>
              <a:t>Start-</a:t>
            </a:r>
            <a:r>
              <a:rPr lang="en-US" dirty="0" err="1"/>
              <a:t>SqlMigration</a:t>
            </a:r>
            <a:endParaRPr dirty="0"/>
          </a:p>
        </p:txBody>
      </p:sp>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pic>
        <p:nvPicPr>
          <p:cNvPr id="4" name="giph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90925" y="1749425"/>
            <a:ext cx="4400550" cy="3257550"/>
          </a:xfrm>
          <a:prstGeom prst="rect">
            <a:avLst/>
          </a:prstGeom>
        </p:spPr>
      </p:pic>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383032350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266249" y="291530"/>
            <a:ext cx="11883829" cy="946145"/>
          </a:xfrm>
          <a:prstGeom prst="rect">
            <a:avLst/>
          </a:prstGeom>
        </p:spPr>
        <p:txBody>
          <a:bodyPr lIns="0" tIns="0" rIns="0" bIns="0">
            <a:normAutofit/>
          </a:bodyPr>
          <a:lstStyle>
            <a:lvl1pPr>
              <a:defRPr sz="4800" spc="-200">
                <a:solidFill>
                  <a:schemeClr val="accent5"/>
                </a:solidFill>
              </a:defRPr>
            </a:lvl1pPr>
          </a:lstStyle>
          <a:p>
            <a:r>
              <a:rPr lang="en-US" dirty="0"/>
              <a:t>Test-</a:t>
            </a:r>
            <a:r>
              <a:rPr lang="en-US" dirty="0" err="1"/>
              <a:t>DbaSpn</a:t>
            </a:r>
            <a:endParaRPr dirty="0"/>
          </a:p>
        </p:txBody>
      </p:sp>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pic>
        <p:nvPicPr>
          <p:cNvPr id="2" name="s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22149" y="1364559"/>
            <a:ext cx="8389003" cy="4718815"/>
          </a:xfrm>
          <a:prstGeom prst="rect">
            <a:avLst/>
          </a:prstGeom>
        </p:spPr>
      </p:pic>
    </p:spTree>
    <p:extLst>
      <p:ext uri="{BB962C8B-B14F-4D97-AF65-F5344CB8AC3E}">
        <p14:creationId xmlns:p14="http://schemas.microsoft.com/office/powerpoint/2010/main" val="395508621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56"/>
          <p:cNvSpPr txBox="1">
            <a:spLocks/>
          </p:cNvSpPr>
          <p:nvPr/>
        </p:nvSpPr>
        <p:spPr>
          <a:xfrm>
            <a:off x="274736" y="636105"/>
            <a:ext cx="11883829" cy="1143267"/>
          </a:xfrm>
          <a:prstGeom prst="rect">
            <a:avLst/>
          </a:prstGeom>
        </p:spPr>
        <p:txBody>
          <a:bodyPr lIns="0" tIns="0" rIns="0" bIns="0" anchor="t">
            <a:normAutofit fontScale="97500"/>
          </a:bodyPr>
          <a:lstStyle>
            <a:lvl1pPr marL="0" marR="0" indent="0" algn="l" defTabSz="931388"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Calibri" panose="020F0502020204030204" pitchFamily="34" charset="0"/>
                <a:ea typeface="Calibri" panose="020F0502020204030204" pitchFamily="34" charset="0"/>
                <a:cs typeface="Calibri" panose="020F0502020204030204" pitchFamily="34" charset="0"/>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algn="ctr"/>
            <a:r>
              <a:rPr lang="en-US" sz="4000" dirty="0">
                <a:solidFill>
                  <a:schemeClr val="bg2"/>
                </a:solidFill>
              </a:rPr>
              <a:t>SQL Server Administration and Best Practices</a:t>
            </a:r>
          </a:p>
        </p:txBody>
      </p:sp>
      <p:sp>
        <p:nvSpPr>
          <p:cNvPr id="7" name="Title 6"/>
          <p:cNvSpPr>
            <a:spLocks noGrp="1"/>
          </p:cNvSpPr>
          <p:nvPr>
            <p:ph type="title"/>
          </p:nvPr>
        </p:nvSpPr>
        <p:spPr>
          <a:xfrm>
            <a:off x="274736" y="4854892"/>
            <a:ext cx="11887202" cy="1337753"/>
          </a:xfrm>
        </p:spPr>
        <p:txBody>
          <a:bodyPr/>
          <a:lstStyle/>
          <a:p>
            <a:r>
              <a:rPr lang="en-US" dirty="0"/>
              <a:t> </a:t>
            </a:r>
          </a:p>
        </p:txBody>
      </p:sp>
      <p:sp>
        <p:nvSpPr>
          <p:cNvPr id="15" name="Rectangle 14"/>
          <p:cNvSpPr/>
          <p:nvPr/>
        </p:nvSpPr>
        <p:spPr>
          <a:xfrm>
            <a:off x="5952905" y="2913498"/>
            <a:ext cx="1758815" cy="830997"/>
          </a:xfrm>
          <a:prstGeom prst="rect">
            <a:avLst/>
          </a:prstGeom>
        </p:spPr>
        <p:txBody>
          <a:bodyPr wrap="none">
            <a:spAutoFit/>
          </a:bodyPr>
          <a:lstStyle/>
          <a:p>
            <a:r>
              <a:rPr lang="en-US" sz="4800" dirty="0"/>
              <a:t>demo</a:t>
            </a:r>
          </a:p>
        </p:txBody>
      </p:sp>
      <p:pic>
        <p:nvPicPr>
          <p:cNvPr id="11" name="Picture 10"/>
          <p:cNvPicPr>
            <a:picLocks noChangeAspect="1"/>
          </p:cNvPicPr>
          <p:nvPr/>
        </p:nvPicPr>
        <p:blipFill>
          <a:blip r:embed="rId3"/>
          <a:stretch>
            <a:fillRect/>
          </a:stretch>
        </p:blipFill>
        <p:spPr>
          <a:xfrm>
            <a:off x="3375108" y="2165107"/>
            <a:ext cx="2197518" cy="1995292"/>
          </a:xfrm>
          <a:prstGeom prst="rect">
            <a:avLst/>
          </a:prstGeom>
        </p:spPr>
      </p:pic>
      <p:sp>
        <p:nvSpPr>
          <p:cNvPr id="6"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9"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1520893273"/>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p:cNvSpPr>
          <p:nvPr>
            <p:ph type="title"/>
          </p:nvPr>
        </p:nvSpPr>
        <p:spPr>
          <a:xfrm>
            <a:off x="266249" y="265404"/>
            <a:ext cx="11883829" cy="946145"/>
          </a:xfrm>
          <a:prstGeom prst="rect">
            <a:avLst/>
          </a:prstGeom>
        </p:spPr>
        <p:txBody>
          <a:bodyPr lIns="0" tIns="0" rIns="0" bIns="0">
            <a:normAutofit/>
          </a:bodyPr>
          <a:lstStyle>
            <a:lvl1pPr>
              <a:defRPr sz="4800" spc="-200">
                <a:solidFill>
                  <a:schemeClr val="accent5"/>
                </a:solidFill>
              </a:defRPr>
            </a:lvl1pPr>
          </a:lstStyle>
          <a:p>
            <a:r>
              <a:rPr lang="en-US" dirty="0"/>
              <a:t>dbareports.io</a:t>
            </a:r>
            <a:endParaRPr dirty="0"/>
          </a:p>
        </p:txBody>
      </p:sp>
      <p:sp>
        <p:nvSpPr>
          <p:cNvPr id="460" name="Shape 460"/>
          <p:cNvSpPr/>
          <p:nvPr/>
        </p:nvSpPr>
        <p:spPr>
          <a:xfrm>
            <a:off x="236556" y="1013978"/>
            <a:ext cx="11160194" cy="5355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932563">
              <a:lnSpc>
                <a:spcPct val="90000"/>
              </a:lnSpc>
              <a:spcBef>
                <a:spcPts val="900"/>
              </a:spcBef>
              <a:buSzPct val="90000"/>
              <a:defRPr sz="3900">
                <a:latin typeface="Segoe UI Semilight"/>
                <a:ea typeface="Segoe UI Semilight"/>
                <a:cs typeface="Segoe UI Semilight"/>
                <a:sym typeface="Segoe UI Semilight"/>
              </a:defRPr>
            </a:pPr>
            <a:endParaRPr lang="en-US" sz="3200" dirty="0"/>
          </a:p>
        </p:txBody>
      </p:sp>
      <p:pic>
        <p:nvPicPr>
          <p:cNvPr id="4098" name="Picture 2" descr="https://sqlbits.com/Gallery/Images/SpeakerPhotos/Rob_Sewell.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t="28215" r="877"/>
          <a:stretch/>
        </p:blipFill>
        <p:spPr bwMode="auto">
          <a:xfrm>
            <a:off x="4376839" y="1854950"/>
            <a:ext cx="2421002" cy="2880677"/>
          </a:xfrm>
          <a:prstGeom prst="rect">
            <a:avLst/>
          </a:prstGeom>
          <a:noFill/>
          <a:extLst>
            <a:ext uri="{909E8E84-426E-40DD-AFC4-6F175D3DCCD1}">
              <a14:hiddenFill xmlns:a14="http://schemas.microsoft.com/office/drawing/2010/main">
                <a:solidFill>
                  <a:srgbClr val="FFFFFF"/>
                </a:solidFill>
              </a14:hiddenFill>
            </a:ext>
          </a:extLst>
        </p:spPr>
      </p:pic>
      <p:sp>
        <p:nvSpPr>
          <p:cNvPr id="8" name="Shape 451"/>
          <p:cNvSpPr txBox="1">
            <a:spLocks/>
          </p:cNvSpPr>
          <p:nvPr/>
        </p:nvSpPr>
        <p:spPr>
          <a:xfrm>
            <a:off x="3618950" y="5172309"/>
            <a:ext cx="3936781"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algn="ctr" hangingPunct="1"/>
            <a:r>
              <a:rPr lang="en-US" dirty="0"/>
              <a:t>Rob Sewell</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2310" y="441367"/>
            <a:ext cx="1910060" cy="1655386"/>
          </a:xfrm>
          <a:prstGeom prst="rect">
            <a:avLst/>
          </a:prstGeom>
        </p:spPr>
      </p:pic>
      <p:sp>
        <p:nvSpPr>
          <p:cNvPr id="9"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10"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56879624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t>whoami</a:t>
            </a:r>
          </a:p>
        </p:txBody>
      </p:sp>
      <p:sp>
        <p:nvSpPr>
          <p:cNvPr id="264" name="Shape 264"/>
          <p:cNvSpPr/>
          <p:nvPr/>
        </p:nvSpPr>
        <p:spPr>
          <a:xfrm>
            <a:off x="1932402" y="4072875"/>
            <a:ext cx="2664300" cy="1296003"/>
          </a:xfrm>
          <a:prstGeom prst="rect">
            <a:avLst/>
          </a:prstGeom>
          <a:solidFill>
            <a:srgbClr val="19BFE5"/>
          </a:solidFill>
          <a:ln w="12700">
            <a:miter lim="400000"/>
          </a:ln>
        </p:spPr>
        <p:txBody>
          <a:bodyPr lIns="146304" tIns="146304" rIns="146304" bIns="146304" anchor="ctr"/>
          <a:lstStyle/>
          <a:p>
            <a:pPr algn="ctr" defTabSz="914400">
              <a:defRPr sz="1600">
                <a:solidFill>
                  <a:srgbClr val="FFFFFF"/>
                </a:solidFill>
                <a:latin typeface="Segoe UI Light"/>
                <a:ea typeface="Segoe UI Light"/>
                <a:cs typeface="Segoe UI Light"/>
                <a:sym typeface="Segoe UI Light"/>
              </a:defRPr>
            </a:pPr>
            <a:endParaRPr/>
          </a:p>
        </p:txBody>
      </p:sp>
      <p:grpSp>
        <p:nvGrpSpPr>
          <p:cNvPr id="269" name="Group 269"/>
          <p:cNvGrpSpPr/>
          <p:nvPr/>
        </p:nvGrpSpPr>
        <p:grpSpPr>
          <a:xfrm>
            <a:off x="1913470" y="2560707"/>
            <a:ext cx="1378498" cy="1296003"/>
            <a:chOff x="0" y="0"/>
            <a:chExt cx="1378497" cy="1296001"/>
          </a:xfrm>
        </p:grpSpPr>
        <p:sp>
          <p:nvSpPr>
            <p:cNvPr id="265" name="Shape 265"/>
            <p:cNvSpPr/>
            <p:nvPr/>
          </p:nvSpPr>
          <p:spPr>
            <a:xfrm>
              <a:off x="-1" y="-1"/>
              <a:ext cx="1378499" cy="1296003"/>
            </a:xfrm>
            <a:prstGeom prst="rect">
              <a:avLst/>
            </a:prstGeom>
            <a:solidFill>
              <a:srgbClr val="107C10"/>
            </a:solidFill>
            <a:ln w="12700" cap="flat">
              <a:noFill/>
              <a:miter lim="400000"/>
            </a:ln>
            <a:effectLst/>
          </p:spPr>
          <p:txBody>
            <a:bodyPr wrap="square" lIns="146304" tIns="146304" rIns="146304" bIns="146304" numCol="1" anchor="ctr">
              <a:noAutofit/>
            </a:bodyPr>
            <a:lstStyle/>
            <a:p>
              <a:pPr algn="ctr" defTabSz="914400">
                <a:defRPr>
                  <a:solidFill>
                    <a:srgbClr val="1F497D"/>
                  </a:solidFill>
                  <a:latin typeface="Segoe UI Light"/>
                  <a:ea typeface="Segoe UI Light"/>
                  <a:cs typeface="Segoe UI Light"/>
                  <a:sym typeface="Segoe UI Light"/>
                </a:defRPr>
              </a:pPr>
              <a:endParaRPr/>
            </a:p>
          </p:txBody>
        </p:sp>
        <p:grpSp>
          <p:nvGrpSpPr>
            <p:cNvPr id="268" name="Group 268"/>
            <p:cNvGrpSpPr/>
            <p:nvPr/>
          </p:nvGrpSpPr>
          <p:grpSpPr>
            <a:xfrm>
              <a:off x="335326" y="315249"/>
              <a:ext cx="707847" cy="665503"/>
              <a:chOff x="0" y="0"/>
              <a:chExt cx="707845" cy="665502"/>
            </a:xfrm>
          </p:grpSpPr>
          <p:sp>
            <p:nvSpPr>
              <p:cNvPr id="266" name="Shape 266"/>
              <p:cNvSpPr/>
              <p:nvPr/>
            </p:nvSpPr>
            <p:spPr>
              <a:xfrm>
                <a:off x="0" y="-1"/>
                <a:ext cx="707846" cy="665503"/>
              </a:xfrm>
              <a:prstGeom prst="rect">
                <a:avLst/>
              </a:prstGeom>
              <a:solidFill>
                <a:srgbClr val="000000">
                  <a:alpha val="0"/>
                </a:srgbClr>
              </a:solidFill>
              <a:ln w="12700" cap="flat">
                <a:noFill/>
                <a:miter lim="400000"/>
              </a:ln>
              <a:effectLst/>
            </p:spPr>
            <p:txBody>
              <a:bodyPr wrap="square" lIns="146304" tIns="146304" rIns="146304" bIns="146304" numCol="1" anchor="t">
                <a:noAutofit/>
              </a:bodyPr>
              <a:lstStyle/>
              <a:p>
                <a:pPr>
                  <a:defRPr>
                    <a:latin typeface="Segoe UI Semilight"/>
                    <a:ea typeface="Segoe UI Semilight"/>
                    <a:cs typeface="Segoe UI Semilight"/>
                    <a:sym typeface="Segoe UI Semilight"/>
                  </a:defRPr>
                </a:pPr>
                <a:endParaRPr/>
              </a:p>
            </p:txBody>
          </p:sp>
          <p:pic>
            <p:nvPicPr>
              <p:cNvPr id="267" name="image4.png"/>
              <p:cNvPicPr>
                <a:picLocks noChangeAspect="1"/>
              </p:cNvPicPr>
              <p:nvPr/>
            </p:nvPicPr>
            <p:blipFill>
              <a:blip r:embed="rId3">
                <a:extLst/>
              </a:blip>
              <a:stretch>
                <a:fillRect/>
              </a:stretch>
            </p:blipFill>
            <p:spPr>
              <a:xfrm>
                <a:off x="0" y="-1"/>
                <a:ext cx="707846" cy="665504"/>
              </a:xfrm>
              <a:prstGeom prst="rect">
                <a:avLst/>
              </a:prstGeom>
              <a:ln w="12700" cap="flat">
                <a:noFill/>
                <a:miter lim="400000"/>
              </a:ln>
              <a:effectLst/>
            </p:spPr>
          </p:pic>
        </p:grpSp>
      </p:grpSp>
      <p:grpSp>
        <p:nvGrpSpPr>
          <p:cNvPr id="272" name="Group 272"/>
          <p:cNvGrpSpPr/>
          <p:nvPr/>
        </p:nvGrpSpPr>
        <p:grpSpPr>
          <a:xfrm>
            <a:off x="2956640" y="2560706"/>
            <a:ext cx="2927616" cy="1296006"/>
            <a:chOff x="-263315" y="-2"/>
            <a:chExt cx="2927615" cy="1296005"/>
          </a:xfrm>
        </p:grpSpPr>
        <p:sp>
          <p:nvSpPr>
            <p:cNvPr id="270" name="Shape 270"/>
            <p:cNvSpPr/>
            <p:nvPr/>
          </p:nvSpPr>
          <p:spPr>
            <a:xfrm>
              <a:off x="-1" y="-2"/>
              <a:ext cx="2664300" cy="1296005"/>
            </a:xfrm>
            <a:prstGeom prst="rect">
              <a:avLst/>
            </a:prstGeom>
            <a:solidFill>
              <a:srgbClr val="107C10"/>
            </a:solidFill>
            <a:ln w="12700" cap="flat">
              <a:noFill/>
              <a:miter lim="400000"/>
            </a:ln>
            <a:effectLst/>
          </p:spPr>
          <p:txBody>
            <a:bodyPr wrap="square" lIns="146304" tIns="146304" rIns="146304" bIns="146304" numCol="1" anchor="ctr">
              <a:noAutofit/>
            </a:bodyPr>
            <a:lstStyle/>
            <a:p>
              <a:pPr algn="ctr" defTabSz="914400">
                <a:defRPr sz="1600">
                  <a:solidFill>
                    <a:srgbClr val="FFFFFF"/>
                  </a:solidFill>
                  <a:latin typeface="Segoe UI Light"/>
                  <a:ea typeface="Segoe UI Light"/>
                  <a:cs typeface="Segoe UI Light"/>
                  <a:sym typeface="Segoe UI Light"/>
                </a:defRPr>
              </a:pPr>
              <a:endParaRPr/>
            </a:p>
          </p:txBody>
        </p:sp>
        <p:sp>
          <p:nvSpPr>
            <p:cNvPr id="271" name="Shape 271"/>
            <p:cNvSpPr/>
            <p:nvPr/>
          </p:nvSpPr>
          <p:spPr>
            <a:xfrm>
              <a:off x="-263315" y="324835"/>
              <a:ext cx="2927615" cy="6463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defTabSz="914400">
                <a:defRPr>
                  <a:solidFill>
                    <a:srgbClr val="FFFFFF"/>
                  </a:solidFill>
                  <a:latin typeface="Segoe UI Light"/>
                  <a:ea typeface="Segoe UI Light"/>
                  <a:cs typeface="Segoe UI Light"/>
                  <a:sym typeface="Segoe UI Light"/>
                </a:defRPr>
              </a:pPr>
              <a:r>
                <a:rPr dirty="0"/>
                <a:t>Email:</a:t>
              </a:r>
              <a:br>
                <a:rPr/>
              </a:br>
              <a:r>
                <a:rPr lang="en-US"/>
                <a:t>mrrobsewell@outlook</a:t>
              </a:r>
              <a:r>
                <a:rPr/>
                <a:t>.com</a:t>
              </a:r>
              <a:endParaRPr dirty="0"/>
            </a:p>
          </p:txBody>
        </p:sp>
      </p:grpSp>
      <p:pic>
        <p:nvPicPr>
          <p:cNvPr id="273" name="image5.png"/>
          <p:cNvPicPr>
            <a:picLocks noChangeAspect="1"/>
          </p:cNvPicPr>
          <p:nvPr/>
        </p:nvPicPr>
        <p:blipFill>
          <a:blip r:embed="rId4">
            <a:extLst/>
          </a:blip>
          <a:stretch>
            <a:fillRect/>
          </a:stretch>
        </p:blipFill>
        <p:spPr>
          <a:xfrm>
            <a:off x="6182774" y="2560852"/>
            <a:ext cx="1296002" cy="1296002"/>
          </a:xfrm>
          <a:prstGeom prst="rect">
            <a:avLst/>
          </a:prstGeom>
          <a:ln w="12700">
            <a:miter lim="400000"/>
          </a:ln>
        </p:spPr>
      </p:pic>
      <p:grpSp>
        <p:nvGrpSpPr>
          <p:cNvPr id="276" name="Group 276"/>
          <p:cNvGrpSpPr/>
          <p:nvPr/>
        </p:nvGrpSpPr>
        <p:grpSpPr>
          <a:xfrm>
            <a:off x="7478771" y="2560707"/>
            <a:ext cx="2664300" cy="1296005"/>
            <a:chOff x="0" y="-1"/>
            <a:chExt cx="2664299" cy="1296004"/>
          </a:xfrm>
        </p:grpSpPr>
        <p:sp>
          <p:nvSpPr>
            <p:cNvPr id="274" name="Shape 274"/>
            <p:cNvSpPr/>
            <p:nvPr/>
          </p:nvSpPr>
          <p:spPr>
            <a:xfrm>
              <a:off x="-1" y="-2"/>
              <a:ext cx="2664300" cy="1296005"/>
            </a:xfrm>
            <a:prstGeom prst="rect">
              <a:avLst/>
            </a:prstGeom>
            <a:solidFill>
              <a:srgbClr val="006699"/>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75" name="Shape 275"/>
            <p:cNvSpPr/>
            <p:nvPr/>
          </p:nvSpPr>
          <p:spPr>
            <a:xfrm>
              <a:off x="-1" y="322879"/>
              <a:ext cx="2664300" cy="650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defTabSz="914400">
                <a:defRPr>
                  <a:solidFill>
                    <a:srgbClr val="FFFFFF"/>
                  </a:solidFill>
                  <a:latin typeface="Segoe UI Light"/>
                  <a:ea typeface="Segoe UI Light"/>
                  <a:cs typeface="Segoe UI Light"/>
                  <a:sym typeface="Segoe UI Light"/>
                </a:defRPr>
              </a:pPr>
              <a:r>
                <a:rPr dirty="0"/>
                <a:t>Profile:</a:t>
              </a:r>
              <a:endParaRPr dirty="0">
                <a:solidFill>
                  <a:srgbClr val="000000"/>
                </a:solidFill>
                <a:latin typeface="Segoe UI Semilight"/>
                <a:ea typeface="Segoe UI Semilight"/>
                <a:cs typeface="Segoe UI Semilight"/>
                <a:sym typeface="Segoe UI Semilight"/>
              </a:endParaRPr>
            </a:p>
            <a:p>
              <a:pPr algn="ctr" defTabSz="914400">
                <a:defRPr>
                  <a:latin typeface="Segoe UI Light"/>
                  <a:ea typeface="Segoe UI Light"/>
                  <a:cs typeface="Segoe UI Light"/>
                  <a:sym typeface="Segoe UI Light"/>
                </a:defRPr>
              </a:pPr>
              <a:r>
                <a:rPr lang="en-US" dirty="0">
                  <a:solidFill>
                    <a:srgbClr val="FFFFFF"/>
                  </a:solidFill>
                  <a:uFill>
                    <a:solidFill>
                      <a:srgbClr val="FFFFFF"/>
                    </a:solidFill>
                  </a:uFill>
                </a:rPr>
                <a:t>Rob Sewell</a:t>
              </a:r>
              <a:endParaRPr dirty="0">
                <a:solidFill>
                  <a:srgbClr val="FFFFFF"/>
                </a:solidFill>
                <a:uFill>
                  <a:solidFill>
                    <a:srgbClr val="FFFFFF"/>
                  </a:solidFill>
                </a:uFill>
                <a:hlinkClick r:id="rId5"/>
              </a:endParaRPr>
            </a:p>
          </p:txBody>
        </p:sp>
      </p:grpSp>
      <p:pic>
        <p:nvPicPr>
          <p:cNvPr id="277" name="image6.png"/>
          <p:cNvPicPr>
            <a:picLocks noChangeAspect="1"/>
          </p:cNvPicPr>
          <p:nvPr/>
        </p:nvPicPr>
        <p:blipFill>
          <a:blip r:embed="rId6">
            <a:extLst/>
          </a:blip>
          <a:stretch>
            <a:fillRect/>
          </a:stretch>
        </p:blipFill>
        <p:spPr>
          <a:xfrm>
            <a:off x="6182774" y="4072875"/>
            <a:ext cx="1296002" cy="1296002"/>
          </a:xfrm>
          <a:prstGeom prst="rect">
            <a:avLst/>
          </a:prstGeom>
          <a:ln w="12700">
            <a:miter lim="400000"/>
          </a:ln>
        </p:spPr>
      </p:pic>
      <p:grpSp>
        <p:nvGrpSpPr>
          <p:cNvPr id="280" name="Group 280"/>
          <p:cNvGrpSpPr/>
          <p:nvPr/>
        </p:nvGrpSpPr>
        <p:grpSpPr>
          <a:xfrm>
            <a:off x="7478771" y="4072874"/>
            <a:ext cx="2664302" cy="1296007"/>
            <a:chOff x="-1" y="-1"/>
            <a:chExt cx="2664301" cy="1296006"/>
          </a:xfrm>
        </p:grpSpPr>
        <p:sp>
          <p:nvSpPr>
            <p:cNvPr id="278" name="Shape 278"/>
            <p:cNvSpPr/>
            <p:nvPr/>
          </p:nvSpPr>
          <p:spPr>
            <a:xfrm>
              <a:off x="-1" y="-1"/>
              <a:ext cx="2664301" cy="1296006"/>
            </a:xfrm>
            <a:prstGeom prst="rect">
              <a:avLst/>
            </a:prstGeom>
            <a:solidFill>
              <a:srgbClr val="464543"/>
            </a:solidFill>
            <a:ln w="12700" cap="flat">
              <a:noFill/>
              <a:miter lim="400000"/>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79" name="Shape 279"/>
            <p:cNvSpPr/>
            <p:nvPr/>
          </p:nvSpPr>
          <p:spPr>
            <a:xfrm>
              <a:off x="-1" y="186337"/>
              <a:ext cx="2664301" cy="9233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defTabSz="914400">
                <a:defRPr>
                  <a:solidFill>
                    <a:srgbClr val="FFFFFF"/>
                  </a:solidFill>
                  <a:latin typeface="Segoe UI Light"/>
                  <a:ea typeface="Segoe UI Light"/>
                  <a:cs typeface="Segoe UI Light"/>
                  <a:sym typeface="Segoe UI Light"/>
                </a:defRPr>
              </a:pPr>
              <a:r>
                <a:rPr dirty="0"/>
                <a:t>Tech:</a:t>
              </a:r>
              <a:endParaRPr dirty="0">
                <a:solidFill>
                  <a:srgbClr val="000000"/>
                </a:solidFill>
                <a:latin typeface="Segoe UI Semilight"/>
                <a:ea typeface="Segoe UI Semilight"/>
                <a:cs typeface="Segoe UI Semilight"/>
                <a:sym typeface="Segoe UI Semilight"/>
              </a:endParaRPr>
            </a:p>
            <a:p>
              <a:pPr algn="ctr" defTabSz="914400">
                <a:defRPr>
                  <a:solidFill>
                    <a:srgbClr val="FFFFFF"/>
                  </a:solidFill>
                  <a:latin typeface="Segoe UI Light"/>
                  <a:ea typeface="Segoe UI Light"/>
                  <a:cs typeface="Segoe UI Light"/>
                  <a:sym typeface="Segoe UI Light"/>
                </a:defRPr>
              </a:pPr>
              <a:r>
                <a:rPr lang="en-US" dirty="0" err="1">
                  <a:uFill>
                    <a:solidFill>
                      <a:srgbClr val="FFFFFF"/>
                    </a:solidFill>
                  </a:uFill>
                </a:rPr>
                <a:t>sqldbawithabeard.com</a:t>
              </a:r>
              <a:br>
                <a:rPr lang="en-US" dirty="0">
                  <a:solidFill>
                    <a:schemeClr val="bg1"/>
                  </a:solidFill>
                  <a:uFill>
                    <a:solidFill>
                      <a:srgbClr val="FFFFFF"/>
                    </a:solidFill>
                  </a:uFill>
                </a:rPr>
              </a:br>
              <a:r>
                <a:rPr lang="en-US" dirty="0" err="1">
                  <a:solidFill>
                    <a:schemeClr val="bg1"/>
                  </a:solidFill>
                  <a:uFill>
                    <a:solidFill>
                      <a:srgbClr val="FFFFFF"/>
                    </a:solidFill>
                  </a:uFill>
                </a:rPr>
                <a:t>dbareports.io</a:t>
              </a:r>
              <a:endParaRPr lang="en-US" dirty="0">
                <a:uFill>
                  <a:solidFill>
                    <a:srgbClr val="FFFFFF"/>
                  </a:solidFill>
                </a:uFill>
              </a:endParaRPr>
            </a:p>
          </p:txBody>
        </p:sp>
      </p:grpSp>
      <p:grpSp>
        <p:nvGrpSpPr>
          <p:cNvPr id="283" name="Group 283"/>
          <p:cNvGrpSpPr/>
          <p:nvPr/>
        </p:nvGrpSpPr>
        <p:grpSpPr>
          <a:xfrm>
            <a:off x="3219953" y="4072873"/>
            <a:ext cx="2654877" cy="1296006"/>
            <a:chOff x="-1" y="-2"/>
            <a:chExt cx="2918191" cy="1296005"/>
          </a:xfrm>
        </p:grpSpPr>
        <p:sp>
          <p:nvSpPr>
            <p:cNvPr id="281" name="Shape 281"/>
            <p:cNvSpPr/>
            <p:nvPr/>
          </p:nvSpPr>
          <p:spPr>
            <a:xfrm>
              <a:off x="-1" y="-2"/>
              <a:ext cx="2918191" cy="1296005"/>
            </a:xfrm>
            <a:prstGeom prst="rect">
              <a:avLst/>
            </a:prstGeom>
            <a:solidFill>
              <a:srgbClr val="19BFE5"/>
            </a:solidFill>
            <a:ln w="12700" cap="flat">
              <a:noFill/>
              <a:miter lim="400000"/>
            </a:ln>
            <a:effectLst/>
          </p:spPr>
          <p:txBody>
            <a:bodyPr wrap="square" lIns="146304" tIns="146304" rIns="146304" bIns="146304" numCol="1" anchor="ctr">
              <a:noAutofit/>
            </a:bodyPr>
            <a:lstStyle/>
            <a:p>
              <a:pPr algn="r" defTabSz="914400">
                <a:defRPr>
                  <a:latin typeface="Segoe UI Semilight"/>
                  <a:ea typeface="Segoe UI Semilight"/>
                  <a:cs typeface="Segoe UI Semilight"/>
                  <a:sym typeface="Segoe UI Semilight"/>
                </a:defRPr>
              </a:pPr>
              <a:r>
                <a:rPr lang="en-US" sz="2400" dirty="0">
                  <a:solidFill>
                    <a:schemeClr val="bg1"/>
                  </a:solidFill>
                </a:rPr>
                <a:t>@</a:t>
              </a:r>
              <a:r>
                <a:rPr lang="en-US" dirty="0" err="1">
                  <a:solidFill>
                    <a:schemeClr val="bg1"/>
                  </a:solidFill>
                </a:rPr>
                <a:t>sqldbawithbeard</a:t>
              </a:r>
              <a:endParaRPr dirty="0">
                <a:solidFill>
                  <a:schemeClr val="bg1"/>
                </a:solidFill>
              </a:endParaRPr>
            </a:p>
          </p:txBody>
        </p:sp>
        <p:sp>
          <p:nvSpPr>
            <p:cNvPr id="282" name="Shape 282"/>
            <p:cNvSpPr/>
            <p:nvPr/>
          </p:nvSpPr>
          <p:spPr>
            <a:xfrm>
              <a:off x="-1" y="418129"/>
              <a:ext cx="2918191" cy="4597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defTabSz="914400">
                <a:defRPr sz="2400" u="sng">
                  <a:solidFill>
                    <a:srgbClr val="FFFFFF"/>
                  </a:solidFill>
                  <a:uFill>
                    <a:solidFill>
                      <a:srgbClr val="FFFFFF"/>
                    </a:solidFill>
                  </a:uFill>
                  <a:latin typeface="Segoe UI Light"/>
                  <a:ea typeface="Segoe UI Light"/>
                  <a:cs typeface="Segoe UI Light"/>
                  <a:sym typeface="Segoe UI Light"/>
                  <a:hlinkClick r:id="rId7"/>
                </a:defRPr>
              </a:lvl1pPr>
            </a:lstStyle>
            <a:p>
              <a:pPr>
                <a:defRPr u="none">
                  <a:uFillTx/>
                </a:defRPr>
              </a:pPr>
              <a:endParaRPr dirty="0">
                <a:solidFill>
                  <a:schemeClr val="bg1"/>
                </a:solidFill>
                <a:uFill>
                  <a:solidFill>
                    <a:srgbClr val="FFFFFF"/>
                  </a:solidFill>
                </a:uFill>
                <a:hlinkClick r:id="rId7"/>
              </a:endParaRPr>
            </a:p>
          </p:txBody>
        </p:sp>
      </p:grpSp>
      <p:pic>
        <p:nvPicPr>
          <p:cNvPr id="284" name="image7.png"/>
          <p:cNvPicPr>
            <a:picLocks noChangeAspect="1"/>
          </p:cNvPicPr>
          <p:nvPr/>
        </p:nvPicPr>
        <p:blipFill>
          <a:blip r:embed="rId8">
            <a:extLst/>
          </a:blip>
          <a:stretch>
            <a:fillRect/>
          </a:stretch>
        </p:blipFill>
        <p:spPr>
          <a:xfrm>
            <a:off x="2067972" y="4072875"/>
            <a:ext cx="1296003" cy="1296002"/>
          </a:xfrm>
          <a:prstGeom prst="rect">
            <a:avLst/>
          </a:prstGeom>
          <a:ln w="12700">
            <a:miter lim="400000"/>
          </a:ln>
        </p:spPr>
      </p:pic>
      <p:sp>
        <p:nvSpPr>
          <p:cNvPr id="285" name="Shape 285"/>
          <p:cNvSpPr/>
          <p:nvPr/>
        </p:nvSpPr>
        <p:spPr>
          <a:xfrm>
            <a:off x="1932402" y="1317506"/>
            <a:ext cx="7920882" cy="553994"/>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a:defRPr sz="1500">
                <a:latin typeface="Segoe UI Semilight"/>
                <a:ea typeface="Segoe UI Semilight"/>
                <a:cs typeface="Segoe UI Semilight"/>
                <a:sym typeface="Segoe UI Semilight"/>
              </a:defRPr>
            </a:pPr>
            <a:r>
              <a:rPr lang="en-US" dirty="0"/>
              <a:t>Rob Sewell</a:t>
            </a:r>
            <a:endParaRPr dirty="0">
              <a:solidFill>
                <a:srgbClr val="000000"/>
              </a:solidFill>
            </a:endParaRPr>
          </a:p>
          <a:p>
            <a:pPr algn="ctr">
              <a:defRPr sz="1500">
                <a:latin typeface="Segoe UI Semilight"/>
                <a:ea typeface="Segoe UI Semilight"/>
                <a:cs typeface="Segoe UI Semilight"/>
                <a:sym typeface="Segoe UI Semilight"/>
              </a:defRPr>
            </a:pPr>
            <a:r>
              <a:rPr lang="en-US" dirty="0"/>
              <a:t>PowerShell, Azure, Automation and SQL (</a:t>
            </a:r>
            <a:r>
              <a:rPr lang="en-US" dirty="0" err="1"/>
              <a:t>PaaS</a:t>
            </a:r>
            <a:r>
              <a:rPr lang="en-US" dirty="0"/>
              <a:t> </a:t>
            </a:r>
            <a:r>
              <a:rPr lang="en-US" dirty="0" err="1"/>
              <a:t>Geddit</a:t>
            </a:r>
            <a:r>
              <a:rPr lang="en-US" dirty="0"/>
              <a:t> ? </a:t>
            </a:r>
            <a:r>
              <a:rPr lang="en-US">
                <a:sym typeface="Wingdings"/>
              </a:rPr>
              <a:t> )</a:t>
            </a:r>
            <a:endParaRPr dirty="0"/>
          </a:p>
        </p:txBody>
      </p:sp>
      <p:sp>
        <p:nvSpPr>
          <p:cNvPr id="28"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29"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1128983985"/>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p:cNvSpPr>
          <p:nvPr>
            <p:ph type="title"/>
          </p:nvPr>
        </p:nvSpPr>
        <p:spPr>
          <a:xfrm>
            <a:off x="266249" y="265404"/>
            <a:ext cx="11883829" cy="946145"/>
          </a:xfrm>
          <a:prstGeom prst="rect">
            <a:avLst/>
          </a:prstGeom>
        </p:spPr>
        <p:txBody>
          <a:bodyPr lIns="0" tIns="0" rIns="0" bIns="0">
            <a:normAutofit/>
          </a:bodyPr>
          <a:lstStyle>
            <a:lvl1pPr>
              <a:defRPr sz="4800" spc="-200">
                <a:solidFill>
                  <a:schemeClr val="accent5"/>
                </a:solidFill>
              </a:defRPr>
            </a:lvl1pPr>
          </a:lstStyle>
          <a:p>
            <a:r>
              <a:rPr lang="en-US" dirty="0"/>
              <a:t>dbareports.io</a:t>
            </a:r>
            <a:endParaRPr dirty="0"/>
          </a:p>
        </p:txBody>
      </p:sp>
      <p:sp>
        <p:nvSpPr>
          <p:cNvPr id="460" name="Shape 460"/>
          <p:cNvSpPr/>
          <p:nvPr/>
        </p:nvSpPr>
        <p:spPr>
          <a:xfrm>
            <a:off x="236556" y="1013978"/>
            <a:ext cx="11160194" cy="5355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932563">
              <a:lnSpc>
                <a:spcPct val="90000"/>
              </a:lnSpc>
              <a:spcBef>
                <a:spcPts val="900"/>
              </a:spcBef>
              <a:buSzPct val="90000"/>
              <a:defRPr sz="3900">
                <a:latin typeface="Segoe UI Semilight"/>
                <a:ea typeface="Segoe UI Semilight"/>
                <a:cs typeface="Segoe UI Semilight"/>
                <a:sym typeface="Segoe UI Semilight"/>
              </a:defRPr>
            </a:pPr>
            <a:endParaRPr lang="en-US" sz="3200" dirty="0"/>
          </a:p>
        </p:txBody>
      </p:sp>
      <p:pic>
        <p:nvPicPr>
          <p:cNvPr id="2" name="Picture 1"/>
          <p:cNvPicPr>
            <a:picLocks noChangeAspect="1"/>
          </p:cNvPicPr>
          <p:nvPr/>
        </p:nvPicPr>
        <p:blipFill>
          <a:blip r:embed="rId3"/>
          <a:stretch>
            <a:fillRect/>
          </a:stretch>
        </p:blipFill>
        <p:spPr>
          <a:xfrm>
            <a:off x="1792705" y="1265986"/>
            <a:ext cx="8979903" cy="4770573"/>
          </a:xfrm>
          <a:prstGeom prst="rect">
            <a:avLst/>
          </a:prstGeom>
        </p:spPr>
      </p:pic>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1106607092"/>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p:cNvSpPr>
          <p:nvPr>
            <p:ph type="title"/>
          </p:nvPr>
        </p:nvSpPr>
        <p:spPr>
          <a:xfrm>
            <a:off x="266249" y="265404"/>
            <a:ext cx="11883829" cy="946145"/>
          </a:xfrm>
          <a:prstGeom prst="rect">
            <a:avLst/>
          </a:prstGeom>
        </p:spPr>
        <p:txBody>
          <a:bodyPr lIns="0" tIns="0" rIns="0" bIns="0">
            <a:normAutofit/>
          </a:bodyPr>
          <a:lstStyle>
            <a:lvl1pPr>
              <a:defRPr sz="4800" spc="-200">
                <a:solidFill>
                  <a:schemeClr val="accent5"/>
                </a:solidFill>
              </a:defRPr>
            </a:lvl1pPr>
          </a:lstStyle>
          <a:p>
            <a:r>
              <a:rPr lang="en-US" dirty="0"/>
              <a:t>Join us! - dbatools.io/slack</a:t>
            </a:r>
            <a:endParaRPr dirty="0"/>
          </a:p>
        </p:txBody>
      </p:sp>
      <p:sp>
        <p:nvSpPr>
          <p:cNvPr id="460" name="Shape 460"/>
          <p:cNvSpPr/>
          <p:nvPr/>
        </p:nvSpPr>
        <p:spPr>
          <a:xfrm>
            <a:off x="236556" y="1013978"/>
            <a:ext cx="11160194" cy="5355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932563">
              <a:lnSpc>
                <a:spcPct val="90000"/>
              </a:lnSpc>
              <a:spcBef>
                <a:spcPts val="900"/>
              </a:spcBef>
              <a:buSzPct val="90000"/>
              <a:defRPr sz="3900">
                <a:latin typeface="Segoe UI Semilight"/>
                <a:ea typeface="Segoe UI Semilight"/>
                <a:cs typeface="Segoe UI Semilight"/>
                <a:sym typeface="Segoe UI Semilight"/>
              </a:defRPr>
            </a:pPr>
            <a:endParaRPr lang="en-US" sz="3200" dirty="0"/>
          </a:p>
        </p:txBody>
      </p:sp>
      <p:pic>
        <p:nvPicPr>
          <p:cNvPr id="2" name="Picture 1"/>
          <p:cNvPicPr>
            <a:picLocks noChangeAspect="1"/>
          </p:cNvPicPr>
          <p:nvPr/>
        </p:nvPicPr>
        <p:blipFill>
          <a:blip r:embed="rId3"/>
          <a:stretch>
            <a:fillRect/>
          </a:stretch>
        </p:blipFill>
        <p:spPr>
          <a:xfrm>
            <a:off x="930011" y="1211549"/>
            <a:ext cx="9773283" cy="4806663"/>
          </a:xfrm>
          <a:prstGeom prst="rect">
            <a:avLst/>
          </a:prstGeom>
        </p:spPr>
      </p:pic>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786205823"/>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p:cNvSpPr>
          <p:nvPr>
            <p:ph type="title"/>
          </p:nvPr>
        </p:nvSpPr>
        <p:spPr>
          <a:xfrm>
            <a:off x="266249" y="265404"/>
            <a:ext cx="11883829" cy="946145"/>
          </a:xfrm>
          <a:prstGeom prst="rect">
            <a:avLst/>
          </a:prstGeom>
        </p:spPr>
        <p:txBody>
          <a:bodyPr lIns="0" tIns="0" rIns="0" bIns="0">
            <a:normAutofit/>
          </a:bodyPr>
          <a:lstStyle>
            <a:lvl1pPr>
              <a:defRPr sz="4800" spc="-200">
                <a:solidFill>
                  <a:schemeClr val="accent5"/>
                </a:solidFill>
              </a:defRPr>
            </a:lvl1pPr>
          </a:lstStyle>
          <a:p>
            <a:r>
              <a:rPr lang="en-US" dirty="0"/>
              <a:t>Join us! – </a:t>
            </a:r>
            <a:r>
              <a:rPr lang="en-US" dirty="0" err="1"/>
              <a:t>github.com</a:t>
            </a:r>
            <a:r>
              <a:rPr lang="en-US" dirty="0"/>
              <a:t>/</a:t>
            </a:r>
            <a:r>
              <a:rPr lang="en-US" dirty="0" err="1"/>
              <a:t>sqlcollaboratve</a:t>
            </a:r>
            <a:endParaRPr dirty="0"/>
          </a:p>
        </p:txBody>
      </p:sp>
      <p:sp>
        <p:nvSpPr>
          <p:cNvPr id="460" name="Shape 460"/>
          <p:cNvSpPr/>
          <p:nvPr/>
        </p:nvSpPr>
        <p:spPr>
          <a:xfrm>
            <a:off x="236556" y="1013978"/>
            <a:ext cx="11160194" cy="5355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932563">
              <a:lnSpc>
                <a:spcPct val="90000"/>
              </a:lnSpc>
              <a:spcBef>
                <a:spcPts val="900"/>
              </a:spcBef>
              <a:buSzPct val="90000"/>
              <a:defRPr sz="3900">
                <a:latin typeface="Segoe UI Semilight"/>
                <a:ea typeface="Segoe UI Semilight"/>
                <a:cs typeface="Segoe UI Semilight"/>
                <a:sym typeface="Segoe UI Semilight"/>
              </a:defRPr>
            </a:pPr>
            <a:endParaRPr lang="en-US" sz="3200" dirty="0"/>
          </a:p>
        </p:txBody>
      </p:sp>
      <p:pic>
        <p:nvPicPr>
          <p:cNvPr id="9" name="Picture 8"/>
          <p:cNvPicPr>
            <a:picLocks noChangeAspect="1"/>
          </p:cNvPicPr>
          <p:nvPr/>
        </p:nvPicPr>
        <p:blipFill>
          <a:blip r:embed="rId3"/>
          <a:stretch>
            <a:fillRect/>
          </a:stretch>
        </p:blipFill>
        <p:spPr>
          <a:xfrm>
            <a:off x="1791440" y="1139325"/>
            <a:ext cx="8833445" cy="5099934"/>
          </a:xfrm>
          <a:prstGeom prst="rect">
            <a:avLst/>
          </a:prstGeom>
        </p:spPr>
      </p:pic>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940456146"/>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p:cNvSpPr>
          <p:nvPr>
            <p:ph type="title"/>
          </p:nvPr>
        </p:nvSpPr>
        <p:spPr>
          <a:xfrm>
            <a:off x="266249" y="265404"/>
            <a:ext cx="11883829" cy="946145"/>
          </a:xfrm>
          <a:prstGeom prst="rect">
            <a:avLst/>
          </a:prstGeom>
        </p:spPr>
        <p:txBody>
          <a:bodyPr lIns="0" tIns="0" rIns="0" bIns="0">
            <a:normAutofit/>
          </a:bodyPr>
          <a:lstStyle>
            <a:lvl1pPr>
              <a:defRPr sz="4800" spc="-200">
                <a:solidFill>
                  <a:schemeClr val="accent5"/>
                </a:solidFill>
              </a:defRPr>
            </a:lvl1pPr>
          </a:lstStyle>
          <a:p>
            <a:r>
              <a:rPr lang="en-US" dirty="0"/>
              <a:t>Community got us </a:t>
            </a:r>
            <a:r>
              <a:rPr lang="en-US" dirty="0" err="1"/>
              <a:t>feelin</a:t>
            </a:r>
            <a:r>
              <a:rPr lang="en-US" dirty="0"/>
              <a:t>’ like</a:t>
            </a:r>
            <a:endParaRPr dirty="0"/>
          </a:p>
        </p:txBody>
      </p:sp>
      <p:sp>
        <p:nvSpPr>
          <p:cNvPr id="460" name="Shape 460"/>
          <p:cNvSpPr/>
          <p:nvPr/>
        </p:nvSpPr>
        <p:spPr>
          <a:xfrm>
            <a:off x="236556" y="1013978"/>
            <a:ext cx="11160194" cy="5355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932563">
              <a:lnSpc>
                <a:spcPct val="90000"/>
              </a:lnSpc>
              <a:spcBef>
                <a:spcPts val="900"/>
              </a:spcBef>
              <a:buSzPct val="90000"/>
              <a:defRPr sz="3900">
                <a:latin typeface="Segoe UI Semilight"/>
                <a:ea typeface="Segoe UI Semilight"/>
                <a:cs typeface="Segoe UI Semilight"/>
                <a:sym typeface="Segoe UI Semilight"/>
              </a:defRPr>
            </a:pPr>
            <a:endParaRPr lang="en-US" sz="3200" dirty="0"/>
          </a:p>
        </p:txBody>
      </p:sp>
      <p:pic>
        <p:nvPicPr>
          <p:cNvPr id="2" name="w7Fzhb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60657" y="1468632"/>
            <a:ext cx="6781800" cy="3810000"/>
          </a:xfrm>
          <a:prstGeom prst="rect">
            <a:avLst/>
          </a:prstGeom>
        </p:spPr>
      </p:pic>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95462939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a:prstGeom prst="rect">
            <a:avLst/>
          </a:prstGeom>
        </p:spPr>
        <p:txBody>
          <a:bodyPr lIns="0" tIns="0" rIns="0" bIns="0"/>
          <a:lstStyle>
            <a:lvl1pPr>
              <a:defRPr sz="4800" spc="-200">
                <a:solidFill>
                  <a:schemeClr val="accent5"/>
                </a:solidFill>
              </a:defRPr>
            </a:lvl1pPr>
          </a:lstStyle>
          <a:p>
            <a:r>
              <a:rPr lang="en-US" dirty="0"/>
              <a:t>SQLPS.exe</a:t>
            </a:r>
            <a:endParaRPr dirty="0"/>
          </a:p>
        </p:txBody>
      </p:sp>
      <p:pic>
        <p:nvPicPr>
          <p:cNvPr id="4" name="Picture 3"/>
          <p:cNvPicPr>
            <a:picLocks noChangeAspect="1"/>
          </p:cNvPicPr>
          <p:nvPr/>
        </p:nvPicPr>
        <p:blipFill>
          <a:blip r:embed="rId3"/>
          <a:stretch>
            <a:fillRect/>
          </a:stretch>
        </p:blipFill>
        <p:spPr>
          <a:xfrm>
            <a:off x="1991570" y="1528948"/>
            <a:ext cx="8276125" cy="4205100"/>
          </a:xfrm>
          <a:prstGeom prst="rect">
            <a:avLst/>
          </a:prstGeom>
        </p:spPr>
      </p:pic>
      <p:sp>
        <p:nvSpPr>
          <p:cNvPr id="5"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2153670604"/>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t>Review</a:t>
            </a:r>
          </a:p>
        </p:txBody>
      </p:sp>
      <p:sp>
        <p:nvSpPr>
          <p:cNvPr id="460" name="Shape 460"/>
          <p:cNvSpPr/>
          <p:nvPr/>
        </p:nvSpPr>
        <p:spPr>
          <a:xfrm>
            <a:off x="266248" y="1073560"/>
            <a:ext cx="11160194" cy="45289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832" indent="-342832" defTabSz="932563">
              <a:lnSpc>
                <a:spcPct val="90000"/>
              </a:lnSpc>
              <a:spcBef>
                <a:spcPts val="900"/>
              </a:spcBef>
              <a:buSzPct val="90000"/>
              <a:buFont typeface="Arial"/>
              <a:buChar char="•"/>
              <a:defRPr sz="3900">
                <a:latin typeface="Segoe UI Semilight"/>
                <a:ea typeface="Segoe UI Semilight"/>
                <a:cs typeface="Segoe UI Semilight"/>
                <a:sym typeface="Segoe UI Semilight"/>
              </a:defRPr>
            </a:pPr>
            <a:r>
              <a:rPr lang="en-US" dirty="0"/>
              <a:t>PowerShell is a DBA’s best friend</a:t>
            </a:r>
            <a:br>
              <a:rPr lang="en-US" dirty="0"/>
            </a:br>
            <a:r>
              <a:rPr lang="en-US" dirty="0"/>
              <a:t>     Migrations</a:t>
            </a:r>
            <a:br>
              <a:rPr lang="en-US" dirty="0"/>
            </a:br>
            <a:r>
              <a:rPr lang="en-US" dirty="0"/>
              <a:t>     Best Practices</a:t>
            </a:r>
            <a:br>
              <a:rPr lang="en-US" dirty="0"/>
            </a:br>
            <a:r>
              <a:rPr lang="en-US" dirty="0"/>
              <a:t>     Reporting</a:t>
            </a:r>
            <a:endParaRPr dirty="0"/>
          </a:p>
          <a:p>
            <a:pPr marL="342832" indent="-342832" defTabSz="932563">
              <a:lnSpc>
                <a:spcPct val="90000"/>
              </a:lnSpc>
              <a:spcBef>
                <a:spcPts val="900"/>
              </a:spcBef>
              <a:buSzPct val="90000"/>
              <a:buFont typeface="Arial"/>
              <a:buChar char="•"/>
              <a:defRPr sz="3900">
                <a:latin typeface="Segoe UI Semilight"/>
                <a:ea typeface="Segoe UI Semilight"/>
                <a:cs typeface="Segoe UI Semilight"/>
                <a:sym typeface="Segoe UI Semilight"/>
              </a:defRPr>
            </a:pPr>
            <a:r>
              <a:rPr lang="en-US" dirty="0"/>
              <a:t>Join us!</a:t>
            </a:r>
            <a:br>
              <a:rPr lang="en-US" dirty="0"/>
            </a:br>
            <a:r>
              <a:rPr lang="en-US" dirty="0"/>
              <a:t>    dbatools.io/slack</a:t>
            </a:r>
            <a:br>
              <a:rPr lang="en-US" dirty="0"/>
            </a:br>
            <a:r>
              <a:rPr lang="en-US" dirty="0"/>
              <a:t>    #</a:t>
            </a:r>
            <a:r>
              <a:rPr lang="en-US" dirty="0" err="1"/>
              <a:t>dbatools</a:t>
            </a:r>
            <a:br>
              <a:rPr lang="en-US" dirty="0"/>
            </a:br>
            <a:r>
              <a:rPr lang="en-US" dirty="0"/>
              <a:t>    #</a:t>
            </a:r>
            <a:r>
              <a:rPr lang="en-US" dirty="0" err="1"/>
              <a:t>dbareports</a:t>
            </a:r>
            <a:endParaRPr lang="en-US" dirty="0"/>
          </a:p>
        </p:txBody>
      </p:sp>
      <p:sp>
        <p:nvSpPr>
          <p:cNvPr id="6"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7"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rPr lang="en-US" dirty="0"/>
              <a:t>How to Get-Help</a:t>
            </a:r>
            <a:endParaRPr dirty="0"/>
          </a:p>
        </p:txBody>
      </p:sp>
      <p:sp>
        <p:nvSpPr>
          <p:cNvPr id="460" name="Shape 460"/>
          <p:cNvSpPr/>
          <p:nvPr/>
        </p:nvSpPr>
        <p:spPr>
          <a:xfrm>
            <a:off x="266249" y="1374679"/>
            <a:ext cx="11160194" cy="465819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571500" indent="-571500" defTabSz="932563">
              <a:lnSpc>
                <a:spcPct val="90000"/>
              </a:lnSpc>
              <a:spcBef>
                <a:spcPts val="900"/>
              </a:spcBef>
              <a:buSzPct val="90000"/>
              <a:buFont typeface="Arial" panose="020B0604020202020204" pitchFamily="34" charset="0"/>
              <a:buChar char="•"/>
              <a:defRPr sz="3900">
                <a:latin typeface="Segoe UI Semilight"/>
                <a:ea typeface="Segoe UI Semilight"/>
                <a:cs typeface="Segoe UI Semilight"/>
                <a:sym typeface="Segoe UI Semilight"/>
              </a:defRPr>
            </a:pPr>
            <a:r>
              <a:rPr lang="en-US" sz="3200" dirty="0"/>
              <a:t>Extensive documentation within each command</a:t>
            </a:r>
            <a:br>
              <a:rPr lang="en-US" sz="3200" dirty="0"/>
            </a:br>
            <a:r>
              <a:rPr lang="en-US" sz="3200" dirty="0"/>
              <a:t>     Get-Help Start-</a:t>
            </a:r>
            <a:r>
              <a:rPr lang="en-US" sz="3200" dirty="0" err="1"/>
              <a:t>SqlMigration</a:t>
            </a:r>
            <a:r>
              <a:rPr lang="en-US" sz="3200" dirty="0"/>
              <a:t> –Detailed</a:t>
            </a:r>
            <a:br>
              <a:rPr lang="en-US" sz="3200" dirty="0"/>
            </a:br>
            <a:endParaRPr lang="en-US" sz="3200" dirty="0"/>
          </a:p>
          <a:p>
            <a:pPr marL="571500" indent="-571500" defTabSz="932563">
              <a:lnSpc>
                <a:spcPct val="90000"/>
              </a:lnSpc>
              <a:spcBef>
                <a:spcPts val="900"/>
              </a:spcBef>
              <a:buSzPct val="90000"/>
              <a:buFont typeface="Arial" panose="020B0604020202020204" pitchFamily="34" charset="0"/>
              <a:buChar char="•"/>
              <a:defRPr sz="3900">
                <a:latin typeface="Segoe UI Semilight"/>
                <a:ea typeface="Segoe UI Semilight"/>
                <a:cs typeface="Segoe UI Semilight"/>
                <a:sym typeface="Segoe UI Semilight"/>
              </a:defRPr>
            </a:pPr>
            <a:r>
              <a:rPr lang="en-US" sz="3200" dirty="0"/>
              <a:t>Extensive documentation on dbatools.io</a:t>
            </a:r>
          </a:p>
          <a:p>
            <a:pPr defTabSz="932563">
              <a:lnSpc>
                <a:spcPct val="90000"/>
              </a:lnSpc>
              <a:spcBef>
                <a:spcPts val="900"/>
              </a:spcBef>
              <a:buSzPct val="90000"/>
              <a:defRPr sz="3900">
                <a:latin typeface="Segoe UI Semilight"/>
                <a:ea typeface="Segoe UI Semilight"/>
                <a:cs typeface="Segoe UI Semilight"/>
                <a:sym typeface="Segoe UI Semilight"/>
              </a:defRPr>
            </a:pPr>
            <a:r>
              <a:rPr lang="en-US" sz="3200" dirty="0"/>
              <a:t>         dbatools.io/Start-</a:t>
            </a:r>
            <a:r>
              <a:rPr lang="en-US" sz="3200" dirty="0" err="1"/>
              <a:t>SqlMigration</a:t>
            </a:r>
            <a:endParaRPr lang="en-US" sz="3200" dirty="0"/>
          </a:p>
          <a:p>
            <a:pPr defTabSz="932563">
              <a:lnSpc>
                <a:spcPct val="90000"/>
              </a:lnSpc>
              <a:spcBef>
                <a:spcPts val="900"/>
              </a:spcBef>
              <a:buSzPct val="90000"/>
              <a:defRPr sz="3900">
                <a:latin typeface="Segoe UI Semilight"/>
                <a:ea typeface="Segoe UI Semilight"/>
                <a:cs typeface="Segoe UI Semilight"/>
                <a:sym typeface="Segoe UI Semilight"/>
              </a:defRPr>
            </a:pPr>
            <a:r>
              <a:rPr lang="en-US" sz="3200" dirty="0"/>
              <a:t>         dbatools.io/Repair-</a:t>
            </a:r>
            <a:r>
              <a:rPr lang="en-US" sz="3200" dirty="0" err="1"/>
              <a:t>SqlOrphanUser</a:t>
            </a:r>
            <a:br>
              <a:rPr lang="en-US" sz="3200" dirty="0"/>
            </a:br>
            <a:endParaRPr lang="en-US" sz="3200" dirty="0"/>
          </a:p>
          <a:p>
            <a:pPr marL="571500" indent="-571500" defTabSz="932563">
              <a:lnSpc>
                <a:spcPct val="90000"/>
              </a:lnSpc>
              <a:spcBef>
                <a:spcPts val="900"/>
              </a:spcBef>
              <a:buSzPct val="90000"/>
              <a:buFont typeface="Arial" panose="020B0604020202020204" pitchFamily="34" charset="0"/>
              <a:buChar char="•"/>
              <a:defRPr sz="3900">
                <a:latin typeface="Segoe UI Semilight"/>
                <a:ea typeface="Segoe UI Semilight"/>
                <a:cs typeface="Segoe UI Semilight"/>
                <a:sym typeface="Segoe UI Semilight"/>
              </a:defRPr>
            </a:pPr>
            <a:r>
              <a:rPr lang="en-US" sz="3200" dirty="0"/>
              <a:t>Some commands have videos</a:t>
            </a:r>
          </a:p>
          <a:p>
            <a:pPr defTabSz="932563">
              <a:lnSpc>
                <a:spcPct val="90000"/>
              </a:lnSpc>
              <a:spcBef>
                <a:spcPts val="900"/>
              </a:spcBef>
              <a:buSzPct val="90000"/>
              <a:defRPr sz="3900">
                <a:latin typeface="Segoe UI Semilight"/>
                <a:ea typeface="Segoe UI Semilight"/>
                <a:cs typeface="Segoe UI Semilight"/>
                <a:sym typeface="Segoe UI Semilight"/>
              </a:defRPr>
            </a:pPr>
            <a:r>
              <a:rPr lang="en-US" sz="3200" dirty="0"/>
              <a:t>         dbatools.io/</a:t>
            </a:r>
            <a:r>
              <a:rPr lang="en-US" sz="3200" dirty="0" err="1"/>
              <a:t>youtube</a:t>
            </a:r>
            <a:endParaRPr lang="en-US" sz="3200" dirty="0"/>
          </a:p>
        </p:txBody>
      </p:sp>
      <p:sp>
        <p:nvSpPr>
          <p:cNvPr id="6"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7"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59324174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AT" dirty="0" err="1"/>
              <a:t>Our</a:t>
            </a:r>
            <a:r>
              <a:rPr lang="de-AT" dirty="0"/>
              <a:t> Sponsors</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85747" y="1493276"/>
            <a:ext cx="3219572" cy="679001"/>
          </a:xfrm>
          <a:prstGeom prst="rect">
            <a:avLst/>
          </a:prstGeom>
          <a:noFill/>
          <a:ln>
            <a:noFill/>
          </a:ln>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03589" y="1430412"/>
            <a:ext cx="1166767" cy="934025"/>
          </a:xfrm>
          <a:prstGeom prst="rect">
            <a:avLst/>
          </a:prstGeom>
          <a:noFill/>
          <a:ln>
            <a:noFill/>
          </a:ln>
        </p:spPr>
      </p:pic>
      <p:pic>
        <p:nvPicPr>
          <p:cNvPr id="13" name="Picture 1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64361" y="5963185"/>
            <a:ext cx="1176616" cy="392206"/>
          </a:xfrm>
          <a:prstGeom prst="rect">
            <a:avLst/>
          </a:prstGeom>
        </p:spPr>
      </p:pic>
      <p:pic>
        <p:nvPicPr>
          <p:cNvPr id="3" name="Grafik 2"/>
          <p:cNvPicPr>
            <a:picLocks noChangeAspect="1"/>
          </p:cNvPicPr>
          <p:nvPr/>
        </p:nvPicPr>
        <p:blipFill>
          <a:blip r:embed="rId6"/>
          <a:stretch>
            <a:fillRect/>
          </a:stretch>
        </p:blipFill>
        <p:spPr>
          <a:xfrm>
            <a:off x="6303899" y="2629343"/>
            <a:ext cx="1983230" cy="805762"/>
          </a:xfrm>
          <a:prstGeom prst="rect">
            <a:avLst/>
          </a:prstGeom>
        </p:spPr>
      </p:pic>
      <p:pic>
        <p:nvPicPr>
          <p:cNvPr id="6" name="Grafik 5"/>
          <p:cNvPicPr>
            <a:picLocks noChangeAspect="1"/>
          </p:cNvPicPr>
          <p:nvPr/>
        </p:nvPicPr>
        <p:blipFill>
          <a:blip r:embed="rId7"/>
          <a:stretch>
            <a:fillRect/>
          </a:stretch>
        </p:blipFill>
        <p:spPr>
          <a:xfrm>
            <a:off x="4496796" y="4065917"/>
            <a:ext cx="1723388" cy="503982"/>
          </a:xfrm>
          <a:prstGeom prst="rect">
            <a:avLst/>
          </a:prstGeom>
        </p:spPr>
      </p:pic>
      <p:pic>
        <p:nvPicPr>
          <p:cNvPr id="17" name="Grafik 16"/>
          <p:cNvPicPr>
            <a:picLocks noChangeAspect="1"/>
          </p:cNvPicPr>
          <p:nvPr/>
        </p:nvPicPr>
        <p:blipFill>
          <a:blip r:embed="rId8"/>
          <a:stretch>
            <a:fillRect/>
          </a:stretch>
        </p:blipFill>
        <p:spPr>
          <a:xfrm>
            <a:off x="2094504" y="3812525"/>
            <a:ext cx="1801144" cy="1080687"/>
          </a:xfrm>
          <a:prstGeom prst="rect">
            <a:avLst/>
          </a:prstGeom>
        </p:spPr>
      </p:pic>
      <p:pic>
        <p:nvPicPr>
          <p:cNvPr id="18" name="Grafik 17"/>
          <p:cNvPicPr>
            <a:picLocks noChangeAspect="1"/>
          </p:cNvPicPr>
          <p:nvPr/>
        </p:nvPicPr>
        <p:blipFill rotWithShape="1">
          <a:blip r:embed="rId9"/>
          <a:srcRect t="26626" b="25521"/>
          <a:stretch/>
        </p:blipFill>
        <p:spPr>
          <a:xfrm>
            <a:off x="4966293" y="5063364"/>
            <a:ext cx="2500714" cy="701071"/>
          </a:xfrm>
          <a:prstGeom prst="rect">
            <a:avLst/>
          </a:prstGeom>
        </p:spPr>
      </p:pic>
      <p:pic>
        <p:nvPicPr>
          <p:cNvPr id="19" name="Grafik 18"/>
          <p:cNvPicPr>
            <a:picLocks noChangeAspect="1"/>
          </p:cNvPicPr>
          <p:nvPr/>
        </p:nvPicPr>
        <p:blipFill>
          <a:blip r:embed="rId10"/>
          <a:stretch>
            <a:fillRect/>
          </a:stretch>
        </p:blipFill>
        <p:spPr>
          <a:xfrm>
            <a:off x="6473464" y="5901505"/>
            <a:ext cx="1013509" cy="515564"/>
          </a:xfrm>
          <a:prstGeom prst="rect">
            <a:avLst/>
          </a:prstGeom>
        </p:spPr>
      </p:pic>
      <p:pic>
        <p:nvPicPr>
          <p:cNvPr id="20" name="Grafik 19"/>
          <p:cNvPicPr>
            <a:picLocks noChangeAspect="1"/>
          </p:cNvPicPr>
          <p:nvPr/>
        </p:nvPicPr>
        <p:blipFill>
          <a:blip r:embed="rId11"/>
          <a:stretch>
            <a:fillRect/>
          </a:stretch>
        </p:blipFill>
        <p:spPr>
          <a:xfrm>
            <a:off x="8155118" y="5907576"/>
            <a:ext cx="1397000" cy="503424"/>
          </a:xfrm>
          <a:prstGeom prst="rect">
            <a:avLst/>
          </a:prstGeom>
        </p:spPr>
      </p:pic>
      <p:pic>
        <p:nvPicPr>
          <p:cNvPr id="22" name="Grafik 21"/>
          <p:cNvPicPr>
            <a:picLocks noChangeAspect="1"/>
          </p:cNvPicPr>
          <p:nvPr/>
        </p:nvPicPr>
        <p:blipFill rotWithShape="1">
          <a:blip r:embed="rId12"/>
          <a:srcRect l="9094" t="26448" r="7271" b="25330"/>
          <a:stretch/>
        </p:blipFill>
        <p:spPr>
          <a:xfrm>
            <a:off x="2409141" y="2544563"/>
            <a:ext cx="3112512" cy="975324"/>
          </a:xfrm>
          <a:prstGeom prst="rect">
            <a:avLst/>
          </a:prstGeom>
        </p:spPr>
      </p:pic>
      <p:pic>
        <p:nvPicPr>
          <p:cNvPr id="25" name="Grafik 24"/>
          <p:cNvPicPr>
            <a:picLocks noChangeAspect="1"/>
          </p:cNvPicPr>
          <p:nvPr/>
        </p:nvPicPr>
        <p:blipFill>
          <a:blip r:embed="rId13"/>
          <a:stretch>
            <a:fillRect/>
          </a:stretch>
        </p:blipFill>
        <p:spPr>
          <a:xfrm>
            <a:off x="6802326" y="3866652"/>
            <a:ext cx="2391966" cy="908947"/>
          </a:xfrm>
          <a:prstGeom prst="rect">
            <a:avLst/>
          </a:prstGeom>
        </p:spPr>
      </p:pic>
      <p:pic>
        <p:nvPicPr>
          <p:cNvPr id="26" name="Grafik 25"/>
          <p:cNvPicPr>
            <a:picLocks noChangeAspect="1"/>
          </p:cNvPicPr>
          <p:nvPr/>
        </p:nvPicPr>
        <p:blipFill rotWithShape="1">
          <a:blip r:embed="rId14"/>
          <a:srcRect t="22664" b="22663"/>
          <a:stretch/>
        </p:blipFill>
        <p:spPr>
          <a:xfrm>
            <a:off x="4009121" y="5901506"/>
            <a:ext cx="1796199" cy="515564"/>
          </a:xfrm>
          <a:prstGeom prst="rect">
            <a:avLst/>
          </a:prstGeom>
        </p:spPr>
      </p:pic>
      <p:pic>
        <p:nvPicPr>
          <p:cNvPr id="2" name="Picture 1"/>
          <p:cNvPicPr>
            <a:picLocks noChangeAspect="1"/>
          </p:cNvPicPr>
          <p:nvPr/>
        </p:nvPicPr>
        <p:blipFill>
          <a:blip r:embed="rId15"/>
          <a:stretch>
            <a:fillRect/>
          </a:stretch>
        </p:blipFill>
        <p:spPr>
          <a:xfrm>
            <a:off x="366241" y="3622142"/>
            <a:ext cx="1060593" cy="1360325"/>
          </a:xfrm>
          <a:prstGeom prst="rect">
            <a:avLst/>
          </a:prstGeom>
        </p:spPr>
      </p:pic>
      <p:pic>
        <p:nvPicPr>
          <p:cNvPr id="8" name="Picture 7"/>
          <p:cNvPicPr>
            <a:picLocks noChangeAspect="1"/>
          </p:cNvPicPr>
          <p:nvPr/>
        </p:nvPicPr>
        <p:blipFill>
          <a:blip r:embed="rId16"/>
          <a:stretch>
            <a:fillRect/>
          </a:stretch>
        </p:blipFill>
        <p:spPr>
          <a:xfrm>
            <a:off x="9728914" y="4175651"/>
            <a:ext cx="2428256" cy="253308"/>
          </a:xfrm>
          <a:prstGeom prst="rect">
            <a:avLst/>
          </a:prstGeom>
        </p:spPr>
      </p:pic>
    </p:spTree>
    <p:extLst>
      <p:ext uri="{BB962C8B-B14F-4D97-AF65-F5344CB8AC3E}">
        <p14:creationId xmlns:p14="http://schemas.microsoft.com/office/powerpoint/2010/main" val="7577769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258"/>
          <p:cNvSpPr txBox="1">
            <a:spLocks/>
          </p:cNvSpPr>
          <p:nvPr/>
        </p:nvSpPr>
        <p:spPr>
          <a:xfrm>
            <a:off x="278941" y="270320"/>
            <a:ext cx="12103900" cy="963666"/>
          </a:xfrm>
          <a:prstGeom prst="rect">
            <a:avLst/>
          </a:prstGeom>
        </p:spPr>
        <p:txBody>
          <a:bodyPr lIns="0" tIns="0" rIns="0" bIns="0"/>
          <a:lstStyle>
            <a:lvl1pPr algn="l" defTabSz="914400" rtl="0" eaLnBrk="1" latinLnBrk="0" hangingPunct="1">
              <a:lnSpc>
                <a:spcPct val="90000"/>
              </a:lnSpc>
              <a:spcBef>
                <a:spcPct val="0"/>
              </a:spcBef>
              <a:buNone/>
              <a:defRPr sz="4800" kern="1200" spc="-200">
                <a:solidFill>
                  <a:schemeClr val="accent5"/>
                </a:solidFill>
                <a:latin typeface="+mj-lt"/>
                <a:ea typeface="+mj-ea"/>
                <a:cs typeface="+mj-cs"/>
              </a:defRPr>
            </a:lvl1pPr>
          </a:lstStyle>
          <a:p>
            <a:endParaRPr lang="en-US" sz="4889" dirty="0">
              <a:solidFill>
                <a:schemeClr val="tx1">
                  <a:lumMod val="75000"/>
                  <a:lumOff val="25000"/>
                </a:schemeClr>
              </a:solidFill>
            </a:endParaRPr>
          </a:p>
        </p:txBody>
      </p:sp>
      <p:sp>
        <p:nvSpPr>
          <p:cNvPr id="3" name="Title 2"/>
          <p:cNvSpPr>
            <a:spLocks noGrp="1"/>
          </p:cNvSpPr>
          <p:nvPr>
            <p:ph type="title"/>
          </p:nvPr>
        </p:nvSpPr>
        <p:spPr/>
        <p:txBody>
          <a:bodyPr/>
          <a:lstStyle/>
          <a:p>
            <a:r>
              <a:rPr lang="en-US" dirty="0"/>
              <a:t>Second Release - SQL Server 2012</a:t>
            </a:r>
          </a:p>
        </p:txBody>
      </p:sp>
      <p:sp>
        <p:nvSpPr>
          <p:cNvPr id="6" name="Content Placeholder 5"/>
          <p:cNvSpPr>
            <a:spLocks noGrp="1"/>
          </p:cNvSpPr>
          <p:nvPr>
            <p:ph sz="half" idx="4294967295"/>
          </p:nvPr>
        </p:nvSpPr>
        <p:spPr>
          <a:xfrm>
            <a:off x="300448" y="1689100"/>
            <a:ext cx="5813425" cy="4432300"/>
          </a:xfrm>
        </p:spPr>
        <p:txBody>
          <a:bodyPr/>
          <a:lstStyle/>
          <a:p>
            <a:r>
              <a:rPr lang="en-US" dirty="0">
                <a:solidFill>
                  <a:schemeClr val="bg2"/>
                </a:solidFill>
              </a:rPr>
              <a:t>April 2012 </a:t>
            </a:r>
          </a:p>
          <a:p>
            <a:r>
              <a:rPr lang="en-US" dirty="0">
                <a:solidFill>
                  <a:schemeClr val="bg2"/>
                </a:solidFill>
              </a:rPr>
              <a:t>Module called SQLPS</a:t>
            </a:r>
          </a:p>
          <a:p>
            <a:r>
              <a:rPr lang="en-US" dirty="0">
                <a:solidFill>
                  <a:schemeClr val="bg2"/>
                </a:solidFill>
              </a:rPr>
              <a:t>33 total commands (28 new)</a:t>
            </a:r>
          </a:p>
          <a:p>
            <a:pPr marL="465658" lvl="1" indent="0">
              <a:buNone/>
            </a:pPr>
            <a:r>
              <a:rPr lang="en-US" sz="2852" dirty="0">
                <a:solidFill>
                  <a:schemeClr val="bg2"/>
                </a:solidFill>
              </a:rPr>
              <a:t>22 Availability Group commands</a:t>
            </a:r>
          </a:p>
          <a:p>
            <a:pPr marL="465658" lvl="1" indent="0">
              <a:buNone/>
            </a:pPr>
            <a:r>
              <a:rPr lang="en-US" sz="2852" dirty="0">
                <a:solidFill>
                  <a:schemeClr val="bg2"/>
                </a:solidFill>
              </a:rPr>
              <a:t>4 SQL Credential commands</a:t>
            </a:r>
          </a:p>
          <a:p>
            <a:pPr marL="465658" lvl="1" indent="0">
              <a:buNone/>
            </a:pPr>
            <a:r>
              <a:rPr lang="en-US" sz="2852" dirty="0">
                <a:solidFill>
                  <a:schemeClr val="bg2"/>
                </a:solidFill>
              </a:rPr>
              <a:t>2 Backup Restore Commands</a:t>
            </a:r>
          </a:p>
          <a:p>
            <a:endParaRPr lang="en-US" dirty="0">
              <a:solidFill>
                <a:schemeClr val="bg2"/>
              </a:solidFill>
            </a:endParaRPr>
          </a:p>
        </p:txBody>
      </p:sp>
      <p:sp>
        <p:nvSpPr>
          <p:cNvPr id="7" name="Content Placeholder 6"/>
          <p:cNvSpPr>
            <a:spLocks noGrp="1"/>
          </p:cNvSpPr>
          <p:nvPr>
            <p:ph sz="half" idx="4294967295"/>
          </p:nvPr>
        </p:nvSpPr>
        <p:spPr>
          <a:xfrm>
            <a:off x="6701247" y="1651000"/>
            <a:ext cx="5732054" cy="4432300"/>
          </a:xfrm>
        </p:spPr>
        <p:txBody>
          <a:bodyPr>
            <a:normAutofit/>
          </a:bodyPr>
          <a:lstStyle/>
          <a:p>
            <a:pPr marL="0" indent="0">
              <a:buNone/>
            </a:pPr>
            <a:r>
              <a:rPr lang="en-US" dirty="0">
                <a:solidFill>
                  <a:schemeClr val="bg2"/>
                </a:solidFill>
              </a:rPr>
              <a:t>New areas in the SQL Server Provider</a:t>
            </a:r>
            <a:br>
              <a:rPr lang="en-US" sz="2037" dirty="0">
                <a:solidFill>
                  <a:schemeClr val="bg2"/>
                </a:solidFill>
              </a:rPr>
            </a:br>
            <a:br>
              <a:rPr lang="en-US" sz="2037" dirty="0">
                <a:solidFill>
                  <a:schemeClr val="bg2"/>
                </a:solidFill>
              </a:rPr>
            </a:br>
            <a:r>
              <a:rPr lang="en-US" sz="2037" dirty="0">
                <a:solidFill>
                  <a:schemeClr val="bg2"/>
                </a:solidFill>
              </a:rPr>
              <a:t>PS SQLSERVER:\&gt;</a:t>
            </a:r>
            <a:br>
              <a:rPr lang="en-US" sz="2037" dirty="0">
                <a:solidFill>
                  <a:schemeClr val="bg2"/>
                </a:solidFill>
              </a:rPr>
            </a:br>
            <a:r>
              <a:rPr lang="en-US" sz="2037" dirty="0">
                <a:solidFill>
                  <a:schemeClr val="bg2"/>
                </a:solidFill>
              </a:rPr>
              <a:t>———–</a:t>
            </a:r>
            <a:br>
              <a:rPr lang="en-US" sz="2037" dirty="0">
                <a:solidFill>
                  <a:schemeClr val="bg2"/>
                </a:solidFill>
              </a:rPr>
            </a:br>
            <a:r>
              <a:rPr lang="en-US" sz="2037" dirty="0">
                <a:solidFill>
                  <a:schemeClr val="bg2"/>
                </a:solidFill>
              </a:rPr>
              <a:t>SQL</a:t>
            </a:r>
            <a:br>
              <a:rPr lang="en-US" sz="2037" dirty="0">
                <a:solidFill>
                  <a:schemeClr val="bg2"/>
                </a:solidFill>
              </a:rPr>
            </a:br>
            <a:r>
              <a:rPr lang="en-US" sz="2037" dirty="0" err="1">
                <a:solidFill>
                  <a:schemeClr val="bg2"/>
                </a:solidFill>
              </a:rPr>
              <a:t>SQLPolicy</a:t>
            </a:r>
            <a:br>
              <a:rPr lang="en-US" sz="2037" dirty="0">
                <a:solidFill>
                  <a:schemeClr val="bg2"/>
                </a:solidFill>
              </a:rPr>
            </a:br>
            <a:r>
              <a:rPr lang="en-US" sz="2037" dirty="0" err="1">
                <a:solidFill>
                  <a:schemeClr val="bg2"/>
                </a:solidFill>
              </a:rPr>
              <a:t>SQLRegistration</a:t>
            </a:r>
            <a:br>
              <a:rPr lang="en-US" sz="2037" dirty="0">
                <a:solidFill>
                  <a:schemeClr val="bg2"/>
                </a:solidFill>
              </a:rPr>
            </a:br>
            <a:r>
              <a:rPr lang="en-US" sz="2037" dirty="0" err="1">
                <a:solidFill>
                  <a:schemeClr val="bg2"/>
                </a:solidFill>
              </a:rPr>
              <a:t>DataCollection</a:t>
            </a:r>
            <a:br>
              <a:rPr lang="en-US" sz="2037" dirty="0">
                <a:solidFill>
                  <a:schemeClr val="bg2"/>
                </a:solidFill>
              </a:rPr>
            </a:br>
            <a:r>
              <a:rPr lang="en-US" sz="2037" b="1" dirty="0">
                <a:solidFill>
                  <a:schemeClr val="bg2"/>
                </a:solidFill>
              </a:rPr>
              <a:t>XEvent</a:t>
            </a:r>
            <a:br>
              <a:rPr lang="en-US" sz="2037" dirty="0">
                <a:solidFill>
                  <a:schemeClr val="bg2"/>
                </a:solidFill>
              </a:rPr>
            </a:br>
            <a:r>
              <a:rPr lang="en-US" sz="2037" dirty="0">
                <a:solidFill>
                  <a:schemeClr val="bg2"/>
                </a:solidFill>
              </a:rPr>
              <a:t>Utility</a:t>
            </a:r>
            <a:br>
              <a:rPr lang="en-US" sz="2037" dirty="0">
                <a:solidFill>
                  <a:schemeClr val="bg2"/>
                </a:solidFill>
              </a:rPr>
            </a:br>
            <a:r>
              <a:rPr lang="en-US" sz="2037" dirty="0">
                <a:solidFill>
                  <a:schemeClr val="bg2"/>
                </a:solidFill>
              </a:rPr>
              <a:t>DAC</a:t>
            </a:r>
            <a:br>
              <a:rPr lang="en-US" sz="2037" dirty="0">
                <a:solidFill>
                  <a:schemeClr val="bg2"/>
                </a:solidFill>
              </a:rPr>
            </a:br>
            <a:r>
              <a:rPr lang="en-US" sz="2037" b="1" dirty="0" err="1">
                <a:solidFill>
                  <a:schemeClr val="bg2"/>
                </a:solidFill>
              </a:rPr>
              <a:t>IntegrationServices</a:t>
            </a:r>
            <a:br>
              <a:rPr lang="en-US" sz="2037" dirty="0">
                <a:solidFill>
                  <a:schemeClr val="bg2"/>
                </a:solidFill>
              </a:rPr>
            </a:br>
            <a:r>
              <a:rPr lang="en-US" sz="2037" b="1" dirty="0">
                <a:solidFill>
                  <a:schemeClr val="bg2"/>
                </a:solidFill>
              </a:rPr>
              <a:t>SQLAS</a:t>
            </a:r>
            <a:endParaRPr lang="en-US" sz="2037" dirty="0">
              <a:solidFill>
                <a:schemeClr val="bg2"/>
              </a:solidFill>
            </a:endParaRPr>
          </a:p>
        </p:txBody>
      </p:sp>
      <p:sp>
        <p:nvSpPr>
          <p:cNvPr id="8"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9"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255678630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30634" y="1361259"/>
            <a:ext cx="10486930" cy="4244995"/>
          </a:xfrm>
          <a:prstGeom prst="rect">
            <a:avLst/>
          </a:prstGeom>
        </p:spPr>
      </p:pic>
      <p:sp>
        <p:nvSpPr>
          <p:cNvPr id="4" name="Title 3"/>
          <p:cNvSpPr>
            <a:spLocks noGrp="1"/>
          </p:cNvSpPr>
          <p:nvPr>
            <p:ph type="title"/>
          </p:nvPr>
        </p:nvSpPr>
        <p:spPr/>
        <p:txBody>
          <a:bodyPr/>
          <a:lstStyle/>
          <a:p>
            <a:r>
              <a:rPr lang="en-US" dirty="0"/>
              <a:t>SQLPS Module</a:t>
            </a:r>
          </a:p>
        </p:txBody>
      </p:sp>
      <p:sp>
        <p:nvSpPr>
          <p:cNvPr id="5"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7"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395921543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141616" y="1775953"/>
            <a:ext cx="7169633" cy="2776223"/>
          </a:xfrm>
          <a:prstGeom prst="rect">
            <a:avLst/>
          </a:prstGeom>
        </p:spPr>
        <p:txBody>
          <a:bodyPr wrap="square">
            <a:spAutoFit/>
          </a:bodyPr>
          <a:lstStyle/>
          <a:p>
            <a:r>
              <a:rPr lang="en-US" sz="2852" dirty="0"/>
              <a:t>April 2014</a:t>
            </a:r>
          </a:p>
          <a:p>
            <a:r>
              <a:rPr lang="en-US" sz="2852" dirty="0"/>
              <a:t>45 total commands (12 new)</a:t>
            </a:r>
          </a:p>
          <a:p>
            <a:pPr lvl="1"/>
            <a:r>
              <a:rPr lang="en-US" sz="2852" dirty="0"/>
              <a:t>Firewall commands</a:t>
            </a:r>
          </a:p>
          <a:p>
            <a:pPr lvl="1"/>
            <a:r>
              <a:rPr lang="en-US" sz="2852" dirty="0"/>
              <a:t>4 Get commands (Database, Instance)</a:t>
            </a:r>
          </a:p>
          <a:p>
            <a:pPr lvl="1"/>
            <a:r>
              <a:rPr lang="en-US" sz="2852" dirty="0"/>
              <a:t>3 Set Commands</a:t>
            </a:r>
          </a:p>
          <a:p>
            <a:pPr lvl="1"/>
            <a:r>
              <a:rPr lang="en-US" sz="2852" dirty="0"/>
              <a:t>Start/Stop SQL instance</a:t>
            </a:r>
          </a:p>
        </p:txBody>
      </p:sp>
      <p:sp>
        <p:nvSpPr>
          <p:cNvPr id="4" name="Title 3"/>
          <p:cNvSpPr>
            <a:spLocks noGrp="1"/>
          </p:cNvSpPr>
          <p:nvPr>
            <p:ph type="title"/>
          </p:nvPr>
        </p:nvSpPr>
        <p:spPr/>
        <p:txBody>
          <a:bodyPr/>
          <a:lstStyle/>
          <a:p>
            <a:r>
              <a:rPr lang="en-US" dirty="0"/>
              <a:t>Third Release - SQL Server 2014</a:t>
            </a:r>
          </a:p>
        </p:txBody>
      </p:sp>
      <p:sp>
        <p:nvSpPr>
          <p:cNvPr id="5"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291620790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30634" y="1361259"/>
            <a:ext cx="10486930" cy="4244995"/>
          </a:xfrm>
          <a:prstGeom prst="rect">
            <a:avLst/>
          </a:prstGeom>
        </p:spPr>
      </p:pic>
      <p:sp>
        <p:nvSpPr>
          <p:cNvPr id="4" name="Title 3"/>
          <p:cNvSpPr>
            <a:spLocks noGrp="1"/>
          </p:cNvSpPr>
          <p:nvPr>
            <p:ph type="title"/>
          </p:nvPr>
        </p:nvSpPr>
        <p:spPr/>
        <p:txBody>
          <a:bodyPr/>
          <a:lstStyle/>
          <a:p>
            <a:r>
              <a:rPr lang="en-US" dirty="0"/>
              <a:t>SQLPS Module</a:t>
            </a:r>
          </a:p>
        </p:txBody>
      </p:sp>
      <p:sp>
        <p:nvSpPr>
          <p:cNvPr id="5"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7"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17069666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48879" y="1769410"/>
            <a:ext cx="7266320" cy="4117313"/>
          </a:xfrm>
          <a:prstGeom prst="rect">
            <a:avLst/>
          </a:prstGeom>
        </p:spPr>
        <p:txBody>
          <a:bodyPr wrap="square">
            <a:spAutoFit/>
          </a:bodyPr>
          <a:lstStyle/>
          <a:p>
            <a:pPr marL="523865" indent="-523865">
              <a:buFont typeface="+mj-lt"/>
              <a:buAutoNum type="arabicPeriod"/>
            </a:pPr>
            <a:r>
              <a:rPr lang="en-US" sz="2852" dirty="0"/>
              <a:t>Tab-completion didn’t work</a:t>
            </a:r>
          </a:p>
          <a:p>
            <a:pPr marL="523865" indent="-523865">
              <a:buFont typeface="+mj-lt"/>
              <a:buAutoNum type="arabicPeriod"/>
            </a:pPr>
            <a:r>
              <a:rPr lang="en-US" sz="2852" dirty="0"/>
              <a:t>Invoke-</a:t>
            </a:r>
            <a:r>
              <a:rPr lang="en-US" sz="2852" dirty="0" err="1"/>
              <a:t>SqlCmd</a:t>
            </a:r>
            <a:r>
              <a:rPr lang="en-US" sz="2852" dirty="0"/>
              <a:t> was buggy</a:t>
            </a:r>
          </a:p>
          <a:p>
            <a:pPr marL="523865" indent="-523865">
              <a:buFont typeface="+mj-lt"/>
              <a:buAutoNum type="arabicPeriod"/>
            </a:pPr>
            <a:r>
              <a:rPr lang="en-US" sz="2852" dirty="0"/>
              <a:t>-</a:t>
            </a:r>
            <a:r>
              <a:rPr lang="en-US" sz="2852" dirty="0" err="1"/>
              <a:t>WhatIf</a:t>
            </a:r>
            <a:r>
              <a:rPr lang="en-US" sz="2852" dirty="0"/>
              <a:t> actually performed commands</a:t>
            </a:r>
          </a:p>
          <a:p>
            <a:pPr marL="523865" indent="-523865">
              <a:buFont typeface="+mj-lt"/>
              <a:buAutoNum type="arabicPeriod"/>
            </a:pPr>
            <a:r>
              <a:rPr lang="en-US" sz="2852" dirty="0"/>
              <a:t>SQLPS was slow to load</a:t>
            </a:r>
          </a:p>
          <a:p>
            <a:pPr marL="523865" indent="-523865">
              <a:buFont typeface="+mj-lt"/>
              <a:buAutoNum type="arabicPeriod"/>
            </a:pPr>
            <a:r>
              <a:rPr lang="en-US" sz="2852" dirty="0"/>
              <a:t>SQLPS changed the directory unexpectedly</a:t>
            </a:r>
          </a:p>
          <a:p>
            <a:pPr marL="523865" indent="-523865">
              <a:buFont typeface="+mj-lt"/>
              <a:buAutoNum type="arabicPeriod"/>
            </a:pPr>
            <a:r>
              <a:rPr lang="en-US" sz="2852" dirty="0"/>
              <a:t>SQLPS used unapproved verbs</a:t>
            </a:r>
          </a:p>
          <a:p>
            <a:pPr marL="523865" indent="-523865">
              <a:buFont typeface="+mj-lt"/>
              <a:buAutoNum type="arabicPeriod"/>
            </a:pPr>
            <a:r>
              <a:rPr lang="en-US" sz="2852" dirty="0"/>
              <a:t>Other platforms offered 700+ cmdlets</a:t>
            </a:r>
          </a:p>
          <a:p>
            <a:pPr marL="523865" indent="-523865">
              <a:buFont typeface="+mj-lt"/>
              <a:buAutoNum type="arabicPeriod"/>
            </a:pPr>
            <a:endParaRPr lang="en-US" sz="2852" dirty="0"/>
          </a:p>
        </p:txBody>
      </p:sp>
      <p:sp>
        <p:nvSpPr>
          <p:cNvPr id="4" name="Title 3"/>
          <p:cNvSpPr>
            <a:spLocks noGrp="1"/>
          </p:cNvSpPr>
          <p:nvPr>
            <p:ph type="title"/>
          </p:nvPr>
        </p:nvSpPr>
        <p:spPr/>
        <p:txBody>
          <a:bodyPr/>
          <a:lstStyle/>
          <a:p>
            <a:r>
              <a:rPr lang="en-US" dirty="0"/>
              <a:t>Issues persisted</a:t>
            </a:r>
          </a:p>
        </p:txBody>
      </p:sp>
      <p:sp>
        <p:nvSpPr>
          <p:cNvPr id="6"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7" name="Shape 255"/>
          <p:cNvSpPr/>
          <p:nvPr/>
        </p:nvSpPr>
        <p:spPr>
          <a:xfrm>
            <a:off x="1" y="6583298"/>
            <a:ext cx="12433300" cy="29941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3026835655"/>
      </p:ext>
    </p:extLst>
  </p:cSld>
  <p:clrMapOvr>
    <a:masterClrMapping/>
  </p:clrMapOvr>
  <p:transition spd="med"/>
</p:sld>
</file>

<file path=ppt/theme/theme1.xml><?xml version="1.0" encoding="utf-8"?>
<a:theme xmlns:a="http://schemas.openxmlformats.org/drawingml/2006/main" name="Default">
  <a:themeElements>
    <a:clrScheme name="Default">
      <a:dk1>
        <a:srgbClr val="505050"/>
      </a:dk1>
      <a:lt1>
        <a:srgbClr val="FFFFFF"/>
      </a:lt1>
      <a:dk2>
        <a:srgbClr val="A7A7A7"/>
      </a:dk2>
      <a:lt2>
        <a:srgbClr val="535353"/>
      </a:lt2>
      <a:accent1>
        <a:srgbClr val="0078D7"/>
      </a:accent1>
      <a:accent2>
        <a:srgbClr val="002050"/>
      </a:accent2>
      <a:accent3>
        <a:srgbClr val="643BCD"/>
      </a:accent3>
      <a:accent4>
        <a:srgbClr val="ABABAB"/>
      </a:accent4>
      <a:accent5>
        <a:srgbClr val="505050"/>
      </a:accent5>
      <a:accent6>
        <a:srgbClr val="FFB900"/>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46304" tIns="146304" rIns="146304" bIns="146304" numCol="1" spcCol="38100" rtlCol="0" anchor="t">
        <a:spAutoFit/>
      </a:bodyPr>
      <a:lstStyle>
        <a:def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46304" tIns="146304" rIns="146304" bIns="146304" numCol="1" spcCol="38100" rtlCol="0" anchor="t">
        <a:spAutoFit/>
      </a:bodyPr>
      <a:lstStyle>
        <a:def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0078D7"/>
      </a:accent1>
      <a:accent2>
        <a:srgbClr val="002050"/>
      </a:accent2>
      <a:accent3>
        <a:srgbClr val="643BCD"/>
      </a:accent3>
      <a:accent4>
        <a:srgbClr val="ABABAB"/>
      </a:accent4>
      <a:accent5>
        <a:srgbClr val="505050"/>
      </a:accent5>
      <a:accent6>
        <a:srgbClr val="FFB900"/>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46304" tIns="146304" rIns="146304" bIns="146304" numCol="1" spcCol="38100" rtlCol="0" anchor="t">
        <a:spAutoFit/>
      </a:bodyPr>
      <a:lstStyle>
        <a:def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46304" tIns="146304" rIns="146304" bIns="146304" numCol="1" spcCol="38100" rtlCol="0" anchor="t">
        <a:spAutoFit/>
      </a:bodyPr>
      <a:lstStyle>
        <a:def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4117</TotalTime>
  <Words>2025</Words>
  <Application>Microsoft Office PowerPoint</Application>
  <PresentationFormat>Custom</PresentationFormat>
  <Paragraphs>320</Paragraphs>
  <Slides>42</Slides>
  <Notes>36</Notes>
  <HiddenSlides>0</HiddenSlides>
  <MMClips>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Helvetica</vt:lpstr>
      <vt:lpstr>Helvetica Neue</vt:lpstr>
      <vt:lpstr>Segoe UI Light</vt:lpstr>
      <vt:lpstr>Segoe UI Semilight</vt:lpstr>
      <vt:lpstr>Wingdings</vt:lpstr>
      <vt:lpstr>Default</vt:lpstr>
      <vt:lpstr>PowerShell  ❤ SQL Server Building the Modern DBA’s Toolset</vt:lpstr>
      <vt:lpstr> </vt:lpstr>
      <vt:lpstr>First Release - SQL Server 2008</vt:lpstr>
      <vt:lpstr>SQLPS.exe</vt:lpstr>
      <vt:lpstr>Second Release - SQL Server 2012</vt:lpstr>
      <vt:lpstr>SQLPS Module</vt:lpstr>
      <vt:lpstr>Third Release - SQL Server 2014</vt:lpstr>
      <vt:lpstr>SQLPS Module</vt:lpstr>
      <vt:lpstr>Issues persisted</vt:lpstr>
      <vt:lpstr>The SQL Community wasn’t happy</vt:lpstr>
      <vt:lpstr>Community Response</vt:lpstr>
      <vt:lpstr>2016 has been an amazing year!</vt:lpstr>
      <vt:lpstr>Everything’s changed</vt:lpstr>
      <vt:lpstr>SQL Client Tools Renaissance </vt:lpstr>
      <vt:lpstr>SQL Client Tools Renaissance </vt:lpstr>
      <vt:lpstr>25 New Cmdlets + 3 Fixes + New Name</vt:lpstr>
      <vt:lpstr>dbatools ❤ SQL Server</vt:lpstr>
      <vt:lpstr>-WhatIf SQL Server Migrations went more like this…</vt:lpstr>
      <vt:lpstr>Cloud &amp; DataCenter (PowerShell)</vt:lpstr>
      <vt:lpstr>DBA at NATO Special Ops</vt:lpstr>
      <vt:lpstr>PowerPoint Presentation</vt:lpstr>
      <vt:lpstr>Agenda - dbatools</vt:lpstr>
      <vt:lpstr>whoami</vt:lpstr>
      <vt:lpstr>PowerPoint Presentation</vt:lpstr>
      <vt:lpstr>System Requirements</vt:lpstr>
      <vt:lpstr>Install is easy</vt:lpstr>
      <vt:lpstr>See?</vt:lpstr>
      <vt:lpstr>Support</vt:lpstr>
      <vt:lpstr>Support</vt:lpstr>
      <vt:lpstr>Start-SqlMigration</vt:lpstr>
      <vt:lpstr>Start-SqlMigration</vt:lpstr>
      <vt:lpstr>Test-DbaSpn</vt:lpstr>
      <vt:lpstr> </vt:lpstr>
      <vt:lpstr>dbareports.io</vt:lpstr>
      <vt:lpstr>whoami</vt:lpstr>
      <vt:lpstr>dbareports.io</vt:lpstr>
      <vt:lpstr>Join us! - dbatools.io/slack</vt:lpstr>
      <vt:lpstr>Join us! – github.com/sqlcollaboratve</vt:lpstr>
      <vt:lpstr>Community got us feelin’ like</vt:lpstr>
      <vt:lpstr>Review</vt:lpstr>
      <vt:lpstr>How to Get-Help</vt:lpstr>
      <vt:lpstr>Our Sponsors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DBA</dc:title>
  <dc:creator>ctrlb</dc:creator>
  <cp:lastModifiedBy>SQL DBA</cp:lastModifiedBy>
  <cp:revision>184</cp:revision>
  <dcterms:modified xsi:type="dcterms:W3CDTF">2017-02-10T09:20:54Z</dcterms:modified>
</cp:coreProperties>
</file>